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23"/>
  </p:notesMasterIdLst>
  <p:sldIdLst>
    <p:sldId id="333" r:id="rId2"/>
    <p:sldId id="262" r:id="rId3"/>
    <p:sldId id="263" r:id="rId4"/>
    <p:sldId id="283" r:id="rId5"/>
    <p:sldId id="339" r:id="rId6"/>
    <p:sldId id="279" r:id="rId7"/>
    <p:sldId id="300" r:id="rId8"/>
    <p:sldId id="325" r:id="rId9"/>
    <p:sldId id="327" r:id="rId10"/>
    <p:sldId id="337" r:id="rId11"/>
    <p:sldId id="324" r:id="rId12"/>
    <p:sldId id="330" r:id="rId13"/>
    <p:sldId id="331" r:id="rId14"/>
    <p:sldId id="332" r:id="rId15"/>
    <p:sldId id="336" r:id="rId16"/>
    <p:sldId id="301" r:id="rId17"/>
    <p:sldId id="294" r:id="rId18"/>
    <p:sldId id="314" r:id="rId19"/>
    <p:sldId id="334" r:id="rId20"/>
    <p:sldId id="304" r:id="rId21"/>
    <p:sldId id="338" r:id="rId22"/>
  </p:sldIdLst>
  <p:sldSz cx="9906000" cy="6858000" type="A4"/>
  <p:notesSz cx="6858000" cy="9144000"/>
  <p:embeddedFontLst>
    <p:embeddedFont>
      <p:font typeface="Calibri Light" panose="020F0302020204030204" pitchFamily="34" charset="0"/>
      <p:regular r:id="rId24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나눔스퀘어" panose="020B0600000101010101" pitchFamily="5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나눔고딕" panose="020D0604000000000000" pitchFamily="50" charset="-127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120">
          <p15:clr>
            <a:srgbClr val="A4A3A4"/>
          </p15:clr>
        </p15:guide>
        <p15:guide id="5" orient="horz" pos="22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5"/>
    <a:srgbClr val="1B212B"/>
    <a:srgbClr val="4C5E78"/>
    <a:srgbClr val="14314C"/>
    <a:srgbClr val="002060"/>
    <a:srgbClr val="E3E3E3"/>
    <a:srgbClr val="1F4F7B"/>
    <a:srgbClr val="D2D2D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6370" autoAdjust="0"/>
  </p:normalViewPr>
  <p:slideViewPr>
    <p:cSldViewPr snapToGrid="0">
      <p:cViewPr varScale="1">
        <p:scale>
          <a:sx n="112" d="100"/>
          <a:sy n="112" d="100"/>
        </p:scale>
        <p:origin x="1278" y="108"/>
      </p:cViewPr>
      <p:guideLst>
        <p:guide pos="3120"/>
        <p:guide orient="horz" pos="22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ster\Desktop\&#51652;&#51452;%20&#48709;&#45936;&#51060;&#53552;\MFG_PROCESS_NULL_COL_OU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ster\Desktop\&#51652;&#51452;%20&#48709;&#45936;&#51060;&#53552;\MFG_PROCESS_NULL_COL_OUT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ster\Desktop\&#51652;&#51452;%20&#48709;&#45936;&#51060;&#53552;\MFG_PROCESS_NULL_COL_OUT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94641335267471E-2"/>
          <c:y val="0.1367610960327085"/>
          <c:w val="0.83012882398513776"/>
          <c:h val="0.742282261741906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신흥시장 비중 추이 (%)</c:v>
                </c:pt>
              </c:strCache>
            </c:strRef>
          </c:tx>
          <c:spPr>
            <a:gradFill>
              <a:gsLst>
                <a:gs pos="0">
                  <a:srgbClr val="002060"/>
                </a:gs>
                <a:gs pos="53000">
                  <a:srgbClr val="002060"/>
                </a:gs>
                <a:gs pos="100000">
                  <a:srgbClr val="002060">
                    <a:alpha val="0"/>
                  </a:srgbClr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/>
          </c:spPr>
          <c:invertIfNegative val="0"/>
          <c:dLbls>
            <c:dLbl>
              <c:idx val="2"/>
              <c:layout/>
              <c:tx>
                <c:rich>
                  <a:bodyPr/>
                  <a:lstStyle/>
                  <a:p>
                    <a:fld id="{45DA6432-916E-45C5-B99E-204E84550732}" type="VALUE">
                      <a:rPr lang="en-US" altLang="ko-KR" sz="1000">
                        <a:latin typeface="나눔스퀘어OTF_ac ExtraBold" panose="020B0600000101010101" pitchFamily="34" charset="-127"/>
                        <a:ea typeface="나눔스퀘어OTF_ac ExtraBold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BC2-463A-B5E9-CB9A4167B2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36.6</c:v>
                </c:pt>
                <c:pt idx="1">
                  <c:v>42</c:v>
                </c:pt>
                <c:pt idx="2">
                  <c:v>48.3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C2-463A-B5E9-CB9A4167B21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6"/>
        <c:overlap val="9"/>
        <c:axId val="565082640"/>
        <c:axId val="418821472"/>
      </c:barChart>
      <c:catAx>
        <c:axId val="56508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418821472"/>
        <c:crosses val="autoZero"/>
        <c:auto val="1"/>
        <c:lblAlgn val="ctr"/>
        <c:lblOffset val="100"/>
        <c:noMultiLvlLbl val="0"/>
      </c:catAx>
      <c:valAx>
        <c:axId val="418821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5082640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10275485434930615"/>
          <c:y val="4.9489200749407894E-2"/>
          <c:w val="0.74575036550371954"/>
          <c:h val="0.1142963300738038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월별 불량률</c:v>
                </c:pt>
              </c:strCache>
            </c:strRef>
          </c:tx>
          <c:spPr>
            <a:ln w="25400" cap="sq">
              <a:solidFill>
                <a:srgbClr val="002060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4월</c:v>
                </c:pt>
                <c:pt idx="1">
                  <c:v>5월</c:v>
                </c:pt>
                <c:pt idx="2">
                  <c:v>6월</c:v>
                </c:pt>
                <c:pt idx="3">
                  <c:v>7월</c:v>
                </c:pt>
                <c:pt idx="4">
                  <c:v>8월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0.06</c:v>
                </c:pt>
                <c:pt idx="1">
                  <c:v>0.08</c:v>
                </c:pt>
                <c:pt idx="2">
                  <c:v>0.13</c:v>
                </c:pt>
                <c:pt idx="3">
                  <c:v>0.13</c:v>
                </c:pt>
                <c:pt idx="4">
                  <c:v>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82-4295-9D67-FD15D824F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7795544"/>
        <c:axId val="627797184"/>
      </c:lineChart>
      <c:catAx>
        <c:axId val="62779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627797184"/>
        <c:crosses val="autoZero"/>
        <c:auto val="1"/>
        <c:lblAlgn val="ctr"/>
        <c:lblOffset val="100"/>
        <c:noMultiLvlLbl val="0"/>
      </c:catAx>
      <c:valAx>
        <c:axId val="62779718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defRPr>
            </a:pPr>
            <a:endParaRPr lang="ko-KR"/>
          </a:p>
        </c:txPr>
        <c:crossAx val="627795544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나눔스퀘어OTF_ac" panose="020B0600000101010101" pitchFamily="34" charset="-127"/>
          <a:ea typeface="나눔스퀘어OTF_ac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1.5577965201278963E-2"/>
          <c:y val="2.8742579034376905E-2"/>
          <c:w val="0.9657284765571863"/>
          <c:h val="0.85086942701041168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Sheet5!$G$4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Sheet5!$F$5:$F$19</c:f>
              <c:strCache>
                <c:ptCount val="15"/>
                <c:pt idx="0">
                  <c:v>36~37</c:v>
                </c:pt>
                <c:pt idx="1">
                  <c:v>37~38</c:v>
                </c:pt>
                <c:pt idx="2">
                  <c:v>38~39</c:v>
                </c:pt>
                <c:pt idx="3">
                  <c:v>39~40</c:v>
                </c:pt>
                <c:pt idx="4">
                  <c:v>40~41</c:v>
                </c:pt>
                <c:pt idx="5">
                  <c:v>41~42</c:v>
                </c:pt>
                <c:pt idx="6">
                  <c:v>42~43</c:v>
                </c:pt>
                <c:pt idx="7">
                  <c:v>43~44</c:v>
                </c:pt>
                <c:pt idx="8">
                  <c:v>44~45</c:v>
                </c:pt>
                <c:pt idx="9">
                  <c:v>45~46</c:v>
                </c:pt>
                <c:pt idx="10">
                  <c:v>46~47</c:v>
                </c:pt>
                <c:pt idx="11">
                  <c:v>47~48</c:v>
                </c:pt>
                <c:pt idx="12">
                  <c:v>48~49</c:v>
                </c:pt>
                <c:pt idx="13">
                  <c:v>49~50</c:v>
                </c:pt>
                <c:pt idx="14">
                  <c:v>50~51</c:v>
                </c:pt>
              </c:strCache>
            </c:strRef>
          </c:cat>
          <c:val>
            <c:numRef>
              <c:f>Sheet5!$G$5:$G$19</c:f>
              <c:numCache>
                <c:formatCode>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9.375E-2</c:v>
                </c:pt>
                <c:pt idx="9">
                  <c:v>6.7270375161707627E-2</c:v>
                </c:pt>
                <c:pt idx="10">
                  <c:v>0.12006319115323855</c:v>
                </c:pt>
                <c:pt idx="11">
                  <c:v>0.31799163179916318</c:v>
                </c:pt>
                <c:pt idx="12">
                  <c:v>0.6853932584269663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E7-4016-B45F-AEAC3442BFE4}"/>
            </c:ext>
          </c:extLst>
        </c:ser>
        <c:ser>
          <c:idx val="1"/>
          <c:order val="1"/>
          <c:tx>
            <c:strRef>
              <c:f>Sheet5!$H$4</c:f>
              <c:strCache>
                <c:ptCount val="1"/>
                <c:pt idx="0">
                  <c:v>양품률</c:v>
                </c:pt>
              </c:strCache>
            </c:strRef>
          </c:tx>
          <c:spPr>
            <a:solidFill>
              <a:srgbClr val="4472C5"/>
            </a:solidFill>
            <a:ln>
              <a:noFill/>
            </a:ln>
            <a:effectLst/>
            <a:sp3d/>
          </c:spPr>
          <c:invertIfNegative val="0"/>
          <c:dLbls>
            <c:dLbl>
              <c:idx val="9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3BE7-4016-B45F-AEAC3442BF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Sheet5!$F$5:$F$19</c:f>
              <c:strCache>
                <c:ptCount val="15"/>
                <c:pt idx="0">
                  <c:v>36~37</c:v>
                </c:pt>
                <c:pt idx="1">
                  <c:v>37~38</c:v>
                </c:pt>
                <c:pt idx="2">
                  <c:v>38~39</c:v>
                </c:pt>
                <c:pt idx="3">
                  <c:v>39~40</c:v>
                </c:pt>
                <c:pt idx="4">
                  <c:v>40~41</c:v>
                </c:pt>
                <c:pt idx="5">
                  <c:v>41~42</c:v>
                </c:pt>
                <c:pt idx="6">
                  <c:v>42~43</c:v>
                </c:pt>
                <c:pt idx="7">
                  <c:v>43~44</c:v>
                </c:pt>
                <c:pt idx="8">
                  <c:v>44~45</c:v>
                </c:pt>
                <c:pt idx="9">
                  <c:v>45~46</c:v>
                </c:pt>
                <c:pt idx="10">
                  <c:v>46~47</c:v>
                </c:pt>
                <c:pt idx="11">
                  <c:v>47~48</c:v>
                </c:pt>
                <c:pt idx="12">
                  <c:v>48~49</c:v>
                </c:pt>
                <c:pt idx="13">
                  <c:v>49~50</c:v>
                </c:pt>
                <c:pt idx="14">
                  <c:v>50~51</c:v>
                </c:pt>
              </c:strCache>
            </c:strRef>
          </c:cat>
          <c:val>
            <c:numRef>
              <c:f>Sheet5!$H$5:$H$19</c:f>
              <c:numCache>
                <c:formatCode>0%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0.90625</c:v>
                </c:pt>
                <c:pt idx="9">
                  <c:v>0.93272962483829236</c:v>
                </c:pt>
                <c:pt idx="10">
                  <c:v>0.8799368088467614</c:v>
                </c:pt>
                <c:pt idx="11">
                  <c:v>0.68200836820083677</c:v>
                </c:pt>
                <c:pt idx="12">
                  <c:v>0.3146067415730337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E7-4016-B45F-AEAC3442BF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shape val="box"/>
        <c:axId val="527638600"/>
        <c:axId val="522501112"/>
        <c:axId val="710801200"/>
      </c:bar3DChart>
      <c:catAx>
        <c:axId val="527638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2501112"/>
        <c:crosses val="autoZero"/>
        <c:auto val="1"/>
        <c:lblAlgn val="ctr"/>
        <c:lblOffset val="100"/>
        <c:noMultiLvlLbl val="0"/>
      </c:catAx>
      <c:valAx>
        <c:axId val="5225011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527638600"/>
        <c:crosses val="autoZero"/>
        <c:crossBetween val="between"/>
      </c:valAx>
      <c:serAx>
        <c:axId val="710801200"/>
        <c:scaling>
          <c:orientation val="minMax"/>
        </c:scaling>
        <c:delete val="1"/>
        <c:axPos val="b"/>
        <c:majorTickMark val="none"/>
        <c:minorTickMark val="none"/>
        <c:tickLblPos val="nextTo"/>
        <c:crossAx val="522501112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948818043356052"/>
          <c:y val="0.78606344970614472"/>
          <c:w val="0.13790804609262314"/>
          <c:h val="4.40940378179917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Sheet2!$H$4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Sheet2!$G$5:$G$25</c:f>
              <c:strCache>
                <c:ptCount val="21"/>
                <c:pt idx="0">
                  <c:v>30-30.1</c:v>
                </c:pt>
                <c:pt idx="1">
                  <c:v>30.1-30.2</c:v>
                </c:pt>
                <c:pt idx="2">
                  <c:v>30.2-30.3</c:v>
                </c:pt>
                <c:pt idx="3">
                  <c:v>30.3-30.4</c:v>
                </c:pt>
                <c:pt idx="4">
                  <c:v>30.4-30.5</c:v>
                </c:pt>
                <c:pt idx="5">
                  <c:v>30.5-30.6</c:v>
                </c:pt>
                <c:pt idx="6">
                  <c:v>30.6-30.7</c:v>
                </c:pt>
                <c:pt idx="7">
                  <c:v>30.7-30.8</c:v>
                </c:pt>
                <c:pt idx="8">
                  <c:v>30.8-30.9</c:v>
                </c:pt>
                <c:pt idx="9">
                  <c:v>30.9-31</c:v>
                </c:pt>
                <c:pt idx="10">
                  <c:v>31-31.1</c:v>
                </c:pt>
                <c:pt idx="11">
                  <c:v>31.1-31.2</c:v>
                </c:pt>
                <c:pt idx="12">
                  <c:v>31.2-31.3</c:v>
                </c:pt>
                <c:pt idx="13">
                  <c:v>31.3-31.4</c:v>
                </c:pt>
                <c:pt idx="14">
                  <c:v>31.4-31.5</c:v>
                </c:pt>
                <c:pt idx="15">
                  <c:v>31.5-31.6</c:v>
                </c:pt>
                <c:pt idx="16">
                  <c:v>31.6-31.7</c:v>
                </c:pt>
                <c:pt idx="17">
                  <c:v>31.7-31.8</c:v>
                </c:pt>
                <c:pt idx="18">
                  <c:v>31.8-31.9</c:v>
                </c:pt>
                <c:pt idx="19">
                  <c:v>31.9-32</c:v>
                </c:pt>
                <c:pt idx="20">
                  <c:v>32-32.1</c:v>
                </c:pt>
              </c:strCache>
            </c:strRef>
          </c:cat>
          <c:val>
            <c:numRef>
              <c:f>Sheet2!$H$5:$H$25</c:f>
              <c:numCache>
                <c:formatCode>0%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0.17741935483870969</c:v>
                </c:pt>
                <c:pt idx="4">
                  <c:v>0.10204081632653061</c:v>
                </c:pt>
                <c:pt idx="5">
                  <c:v>3.6496350364963501E-2</c:v>
                </c:pt>
                <c:pt idx="6">
                  <c:v>6.4285714285714279E-2</c:v>
                </c:pt>
                <c:pt idx="7">
                  <c:v>6.7796610169491525E-2</c:v>
                </c:pt>
                <c:pt idx="8">
                  <c:v>6.5326633165829151E-2</c:v>
                </c:pt>
                <c:pt idx="9">
                  <c:v>6.6176470588235295E-2</c:v>
                </c:pt>
                <c:pt idx="10">
                  <c:v>9.3457943925233641E-2</c:v>
                </c:pt>
                <c:pt idx="11">
                  <c:v>0.13253012048192772</c:v>
                </c:pt>
                <c:pt idx="12">
                  <c:v>0.12886597938144329</c:v>
                </c:pt>
                <c:pt idx="13">
                  <c:v>0.15596330275229359</c:v>
                </c:pt>
                <c:pt idx="14">
                  <c:v>6.1079545454545456E-2</c:v>
                </c:pt>
                <c:pt idx="15">
                  <c:v>0.65517241379310343</c:v>
                </c:pt>
                <c:pt idx="16">
                  <c:v>0.90909090909090906</c:v>
                </c:pt>
                <c:pt idx="17">
                  <c:v>0.84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02-48EE-8F3A-914FA561D214}"/>
            </c:ext>
          </c:extLst>
        </c:ser>
        <c:ser>
          <c:idx val="1"/>
          <c:order val="1"/>
          <c:tx>
            <c:strRef>
              <c:f>Sheet2!$I$4</c:f>
              <c:strCache>
                <c:ptCount val="1"/>
                <c:pt idx="0">
                  <c:v>양품률</c:v>
                </c:pt>
              </c:strCache>
            </c:strRef>
          </c:tx>
          <c:spPr>
            <a:solidFill>
              <a:srgbClr val="4472C5"/>
            </a:solidFill>
            <a:ln>
              <a:noFill/>
            </a:ln>
            <a:effectLst/>
            <a:sp3d/>
          </c:spPr>
          <c:invertIfNegative val="0"/>
          <c:dLbls>
            <c:dLbl>
              <c:idx val="5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0902-48EE-8F3A-914FA561D214}"/>
                </c:ext>
              </c:extLst>
            </c:dLbl>
            <c:dLbl>
              <c:idx val="14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0902-48EE-8F3A-914FA561D2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Sheet2!$G$5:$G$25</c:f>
              <c:strCache>
                <c:ptCount val="21"/>
                <c:pt idx="0">
                  <c:v>30-30.1</c:v>
                </c:pt>
                <c:pt idx="1">
                  <c:v>30.1-30.2</c:v>
                </c:pt>
                <c:pt idx="2">
                  <c:v>30.2-30.3</c:v>
                </c:pt>
                <c:pt idx="3">
                  <c:v>30.3-30.4</c:v>
                </c:pt>
                <c:pt idx="4">
                  <c:v>30.4-30.5</c:v>
                </c:pt>
                <c:pt idx="5">
                  <c:v>30.5-30.6</c:v>
                </c:pt>
                <c:pt idx="6">
                  <c:v>30.6-30.7</c:v>
                </c:pt>
                <c:pt idx="7">
                  <c:v>30.7-30.8</c:v>
                </c:pt>
                <c:pt idx="8">
                  <c:v>30.8-30.9</c:v>
                </c:pt>
                <c:pt idx="9">
                  <c:v>30.9-31</c:v>
                </c:pt>
                <c:pt idx="10">
                  <c:v>31-31.1</c:v>
                </c:pt>
                <c:pt idx="11">
                  <c:v>31.1-31.2</c:v>
                </c:pt>
                <c:pt idx="12">
                  <c:v>31.2-31.3</c:v>
                </c:pt>
                <c:pt idx="13">
                  <c:v>31.3-31.4</c:v>
                </c:pt>
                <c:pt idx="14">
                  <c:v>31.4-31.5</c:v>
                </c:pt>
                <c:pt idx="15">
                  <c:v>31.5-31.6</c:v>
                </c:pt>
                <c:pt idx="16">
                  <c:v>31.6-31.7</c:v>
                </c:pt>
                <c:pt idx="17">
                  <c:v>31.7-31.8</c:v>
                </c:pt>
                <c:pt idx="18">
                  <c:v>31.8-31.9</c:v>
                </c:pt>
                <c:pt idx="19">
                  <c:v>31.9-32</c:v>
                </c:pt>
                <c:pt idx="20">
                  <c:v>32-32.1</c:v>
                </c:pt>
              </c:strCache>
            </c:strRef>
          </c:cat>
          <c:val>
            <c:numRef>
              <c:f>Sheet2!$I$5:$I$25</c:f>
              <c:numCache>
                <c:formatCode>0%</c:formatCode>
                <c:ptCount val="2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0.82258064516129026</c:v>
                </c:pt>
                <c:pt idx="4">
                  <c:v>0.89795918367346939</c:v>
                </c:pt>
                <c:pt idx="5">
                  <c:v>0.96350364963503654</c:v>
                </c:pt>
                <c:pt idx="6">
                  <c:v>0.93571428571428572</c:v>
                </c:pt>
                <c:pt idx="7">
                  <c:v>0.93220338983050843</c:v>
                </c:pt>
                <c:pt idx="8">
                  <c:v>0.9346733668341709</c:v>
                </c:pt>
                <c:pt idx="9">
                  <c:v>0.93382352941176472</c:v>
                </c:pt>
                <c:pt idx="10">
                  <c:v>0.90654205607476634</c:v>
                </c:pt>
                <c:pt idx="11">
                  <c:v>0.86746987951807231</c:v>
                </c:pt>
                <c:pt idx="12">
                  <c:v>0.87113402061855671</c:v>
                </c:pt>
                <c:pt idx="13">
                  <c:v>0.84403669724770647</c:v>
                </c:pt>
                <c:pt idx="14">
                  <c:v>0.93892045454545459</c:v>
                </c:pt>
                <c:pt idx="15">
                  <c:v>0.34482758620689657</c:v>
                </c:pt>
                <c:pt idx="16">
                  <c:v>9.0909090909090939E-2</c:v>
                </c:pt>
                <c:pt idx="17">
                  <c:v>0.16000000000000003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02-48EE-8F3A-914FA561D2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28828024"/>
        <c:axId val="528828352"/>
        <c:axId val="87046944"/>
      </c:bar3DChart>
      <c:catAx>
        <c:axId val="528828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8828352"/>
        <c:crosses val="autoZero"/>
        <c:auto val="1"/>
        <c:lblAlgn val="ctr"/>
        <c:lblOffset val="100"/>
        <c:noMultiLvlLbl val="0"/>
      </c:catAx>
      <c:valAx>
        <c:axId val="5288283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528828024"/>
        <c:crosses val="autoZero"/>
        <c:crossBetween val="between"/>
      </c:valAx>
      <c:serAx>
        <c:axId val="87046944"/>
        <c:scaling>
          <c:orientation val="minMax"/>
        </c:scaling>
        <c:delete val="1"/>
        <c:axPos val="b"/>
        <c:majorTickMark val="none"/>
        <c:minorTickMark val="none"/>
        <c:tickLblPos val="nextTo"/>
        <c:crossAx val="528828352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983515166801707"/>
          <c:y val="0.79404715147374783"/>
          <c:w val="0.14293360312244108"/>
          <c:h val="4.7690881800875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Sheet4!$H$4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Sheet4!$G$5:$G$18</c:f>
              <c:strCache>
                <c:ptCount val="14"/>
                <c:pt idx="0">
                  <c:v>3043-3142</c:v>
                </c:pt>
                <c:pt idx="1">
                  <c:v>3143-3242</c:v>
                </c:pt>
                <c:pt idx="2">
                  <c:v>3243-3342</c:v>
                </c:pt>
                <c:pt idx="3">
                  <c:v>3343-3442</c:v>
                </c:pt>
                <c:pt idx="4">
                  <c:v>3443-3542</c:v>
                </c:pt>
                <c:pt idx="5">
                  <c:v>3543-3642</c:v>
                </c:pt>
                <c:pt idx="6">
                  <c:v>3643-3742</c:v>
                </c:pt>
                <c:pt idx="7">
                  <c:v>3743-3842</c:v>
                </c:pt>
                <c:pt idx="8">
                  <c:v>3843-3942</c:v>
                </c:pt>
                <c:pt idx="9">
                  <c:v>3943-4042</c:v>
                </c:pt>
                <c:pt idx="10">
                  <c:v>4043-4142</c:v>
                </c:pt>
                <c:pt idx="11">
                  <c:v>4143-4242</c:v>
                </c:pt>
                <c:pt idx="12">
                  <c:v>4243-4342</c:v>
                </c:pt>
                <c:pt idx="13">
                  <c:v>4343-4442</c:v>
                </c:pt>
              </c:strCache>
            </c:strRef>
          </c:cat>
          <c:val>
            <c:numRef>
              <c:f>Sheet4!$H$5:$H$18</c:f>
              <c:numCache>
                <c:formatCode>0%</c:formatCode>
                <c:ptCount val="14"/>
                <c:pt idx="0">
                  <c:v>1</c:v>
                </c:pt>
                <c:pt idx="1">
                  <c:v>0.61956521739130432</c:v>
                </c:pt>
                <c:pt idx="2">
                  <c:v>9.9518459069020862E-2</c:v>
                </c:pt>
                <c:pt idx="3">
                  <c:v>9.1891891891891897E-2</c:v>
                </c:pt>
                <c:pt idx="4">
                  <c:v>0.25454545454545452</c:v>
                </c:pt>
                <c:pt idx="5">
                  <c:v>2.5974025974025976E-2</c:v>
                </c:pt>
                <c:pt idx="6">
                  <c:v>0.27500000000000002</c:v>
                </c:pt>
                <c:pt idx="7">
                  <c:v>0.11820652173913043</c:v>
                </c:pt>
                <c:pt idx="8">
                  <c:v>7.0991432068543456E-2</c:v>
                </c:pt>
                <c:pt idx="9">
                  <c:v>8.9285714285714281E-3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1B-4198-8BAF-7030C42C0631}"/>
            </c:ext>
          </c:extLst>
        </c:ser>
        <c:ser>
          <c:idx val="1"/>
          <c:order val="1"/>
          <c:tx>
            <c:strRef>
              <c:f>Sheet4!$I$4</c:f>
              <c:strCache>
                <c:ptCount val="1"/>
                <c:pt idx="0">
                  <c:v>양품률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5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F1B-4198-8BAF-7030C42C06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Sheet4!$G$5:$G$18</c:f>
              <c:strCache>
                <c:ptCount val="14"/>
                <c:pt idx="0">
                  <c:v>3043-3142</c:v>
                </c:pt>
                <c:pt idx="1">
                  <c:v>3143-3242</c:v>
                </c:pt>
                <c:pt idx="2">
                  <c:v>3243-3342</c:v>
                </c:pt>
                <c:pt idx="3">
                  <c:v>3343-3442</c:v>
                </c:pt>
                <c:pt idx="4">
                  <c:v>3443-3542</c:v>
                </c:pt>
                <c:pt idx="5">
                  <c:v>3543-3642</c:v>
                </c:pt>
                <c:pt idx="6">
                  <c:v>3643-3742</c:v>
                </c:pt>
                <c:pt idx="7">
                  <c:v>3743-3842</c:v>
                </c:pt>
                <c:pt idx="8">
                  <c:v>3843-3942</c:v>
                </c:pt>
                <c:pt idx="9">
                  <c:v>3943-4042</c:v>
                </c:pt>
                <c:pt idx="10">
                  <c:v>4043-4142</c:v>
                </c:pt>
                <c:pt idx="11">
                  <c:v>4143-4242</c:v>
                </c:pt>
                <c:pt idx="12">
                  <c:v>4243-4342</c:v>
                </c:pt>
                <c:pt idx="13">
                  <c:v>4343-4442</c:v>
                </c:pt>
              </c:strCache>
            </c:strRef>
          </c:cat>
          <c:val>
            <c:numRef>
              <c:f>Sheet4!$I$5:$I$18</c:f>
              <c:numCache>
                <c:formatCode>0%</c:formatCode>
                <c:ptCount val="14"/>
                <c:pt idx="0">
                  <c:v>0</c:v>
                </c:pt>
                <c:pt idx="1">
                  <c:v>0.38043478260869568</c:v>
                </c:pt>
                <c:pt idx="2">
                  <c:v>0.9004815409309791</c:v>
                </c:pt>
                <c:pt idx="3">
                  <c:v>0.90810810810810816</c:v>
                </c:pt>
                <c:pt idx="4">
                  <c:v>0.74545454545454548</c:v>
                </c:pt>
                <c:pt idx="5">
                  <c:v>0.97402597402597402</c:v>
                </c:pt>
                <c:pt idx="6">
                  <c:v>0.72499999999999998</c:v>
                </c:pt>
                <c:pt idx="7">
                  <c:v>0.88179347826086962</c:v>
                </c:pt>
                <c:pt idx="8">
                  <c:v>0.92900856793145659</c:v>
                </c:pt>
                <c:pt idx="9">
                  <c:v>0.9910714285714286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1B-4198-8BAF-7030C42C0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75636232"/>
        <c:axId val="751147920"/>
        <c:axId val="750896224"/>
      </c:bar3DChart>
      <c:catAx>
        <c:axId val="475636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51147920"/>
        <c:crosses val="autoZero"/>
        <c:auto val="1"/>
        <c:lblAlgn val="ctr"/>
        <c:lblOffset val="100"/>
        <c:noMultiLvlLbl val="0"/>
      </c:catAx>
      <c:valAx>
        <c:axId val="7511479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475636232"/>
        <c:crosses val="autoZero"/>
        <c:crossBetween val="between"/>
      </c:valAx>
      <c:serAx>
        <c:axId val="750896224"/>
        <c:scaling>
          <c:orientation val="minMax"/>
        </c:scaling>
        <c:delete val="1"/>
        <c:axPos val="b"/>
        <c:majorTickMark val="none"/>
        <c:minorTickMark val="none"/>
        <c:tickLblPos val="nextTo"/>
        <c:crossAx val="751147920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376464243339452"/>
          <c:y val="0.84076645348908863"/>
          <c:w val="0.16169431560780931"/>
          <c:h val="5.28172710805515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43447-E39D-4DD5-958D-B923A3188061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2BEFA-21B3-4CC9-B96F-B65D60000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63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소성 온도와 가열 속도의 관계를 모르겠다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책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소성 온도가 높으면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황변현상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심해짐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논문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가열 속도가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분으로 낮으면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황변현상이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발생하고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 10, 20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분으로 높이면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황변현상이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일어나지 않는다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2BEFA-21B3-4CC9-B96F-B65D600002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576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66509-524B-48AA-A06C-1387699E02C4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7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37CE-56B0-446D-867D-49C8DF0A31D3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7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13294-1620-471A-8168-38D7FC9844D6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947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3292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E3F5E-9EFB-4492-A07C-F0CB6AF06DB2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01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7A78-D549-45DB-BC3A-011C97A523B8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4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02EE7-DA39-4DA5-9CAD-AB44D427C6A6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4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D313-D0DD-455D-A573-5416349102A2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55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4673-76F7-44AC-9BA1-4DB989A53F44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0428E-2CF0-42D2-8D7E-9DFD6123AC06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61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2D039-2A67-4A2C-B588-4A329C5DD83C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9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B8BFA-79E0-4AE3-A75D-DE3C02061721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6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02104-D992-4D5D-87BB-241C61E49F40}" type="datetime1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57DA9-D061-434C-A620-33FE0A54C4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80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6449414-6B4C-44BE-A627-78AFC3869487}"/>
              </a:ext>
            </a:extLst>
          </p:cNvPr>
          <p:cNvGrpSpPr/>
          <p:nvPr/>
        </p:nvGrpSpPr>
        <p:grpSpPr>
          <a:xfrm>
            <a:off x="1" y="-5415"/>
            <a:ext cx="9906000" cy="6868828"/>
            <a:chOff x="-3314" y="-5415"/>
            <a:chExt cx="12203859" cy="6868828"/>
          </a:xfrm>
          <a:gradFill>
            <a:gsLst>
              <a:gs pos="5000">
                <a:srgbClr val="002060"/>
              </a:gs>
              <a:gs pos="68000">
                <a:schemeClr val="accent1">
                  <a:lumMod val="60000"/>
                  <a:lumOff val="40000"/>
                </a:schemeClr>
              </a:gs>
              <a:gs pos="78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1"/>
          </a:gra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2E0A745-B428-405F-B70B-5DDD522BB728}"/>
                </a:ext>
              </a:extLst>
            </p:cNvPr>
            <p:cNvSpPr/>
            <p:nvPr/>
          </p:nvSpPr>
          <p:spPr>
            <a:xfrm>
              <a:off x="-3314" y="-5415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6A3EBCE-C5A3-4702-8DA3-6FF2591FE078}"/>
                </a:ext>
              </a:extLst>
            </p:cNvPr>
            <p:cNvSpPr/>
            <p:nvPr/>
          </p:nvSpPr>
          <p:spPr>
            <a:xfrm rot="5400000">
              <a:off x="-3268580" y="3268580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896011-4F72-4C70-B815-995AC309B3C9}"/>
                </a:ext>
              </a:extLst>
            </p:cNvPr>
            <p:cNvSpPr/>
            <p:nvPr/>
          </p:nvSpPr>
          <p:spPr>
            <a:xfrm rot="5400000">
              <a:off x="8611123" y="3268578"/>
              <a:ext cx="6858002" cy="3208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31C0589-1A1A-405A-BF36-B17F536D51AB}"/>
                </a:ext>
              </a:extLst>
            </p:cNvPr>
            <p:cNvSpPr/>
            <p:nvPr/>
          </p:nvSpPr>
          <p:spPr>
            <a:xfrm>
              <a:off x="-3313" y="6545436"/>
              <a:ext cx="12191999" cy="3179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90C6948F-7A6D-4ADE-A65E-29E7938371E6}"/>
              </a:ext>
            </a:extLst>
          </p:cNvPr>
          <p:cNvSpPr/>
          <p:nvPr/>
        </p:nvSpPr>
        <p:spPr>
          <a:xfrm rot="16200000">
            <a:off x="4200942" y="-454548"/>
            <a:ext cx="1504121" cy="1179444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3B9166-33DC-40E7-BE02-685F54049B3B}"/>
              </a:ext>
            </a:extLst>
          </p:cNvPr>
          <p:cNvSpPr/>
          <p:nvPr/>
        </p:nvSpPr>
        <p:spPr>
          <a:xfrm>
            <a:off x="389141" y="4118790"/>
            <a:ext cx="9906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 smtClean="0">
                <a:solidFill>
                  <a:srgbClr val="FF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중남미향</a:t>
            </a:r>
            <a:r>
              <a:rPr lang="ko-KR" altLang="en-US" sz="2800" dirty="0" smtClean="0">
                <a:solidFill>
                  <a:srgbClr val="FF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sz="2800" dirty="0" smtClean="0">
                <a:solidFill>
                  <a:srgbClr val="FF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</a:t>
            </a:r>
            <a:r>
              <a:rPr lang="ko-KR" altLang="en-US" sz="2800" dirty="0" smtClean="0">
                <a:solidFill>
                  <a:srgbClr val="FF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제조</a:t>
            </a:r>
            <a:r>
              <a:rPr lang="ko-KR" altLang="en-US" sz="2800" dirty="0" smtClean="0">
                <a:solidFill>
                  <a:srgbClr val="FF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설비 </a:t>
            </a:r>
            <a:r>
              <a:rPr lang="ko-KR" altLang="en-US" sz="2800" dirty="0">
                <a:solidFill>
                  <a:srgbClr val="FF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및 작업 조건 최적화를 </a:t>
            </a:r>
            <a:endParaRPr lang="en-US" altLang="ko-KR" sz="2800" dirty="0" smtClean="0">
              <a:solidFill>
                <a:srgbClr val="FF0000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FF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통한 </a:t>
            </a:r>
            <a:r>
              <a:rPr lang="en-US" altLang="ko-KR" sz="2800" dirty="0" smtClean="0">
                <a:solidFill>
                  <a:srgbClr val="FF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Zero Defect</a:t>
            </a:r>
            <a:r>
              <a:rPr lang="ko-KR" altLang="en-US" sz="2800" dirty="0" smtClean="0">
                <a:solidFill>
                  <a:srgbClr val="FF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달성</a:t>
            </a:r>
            <a:endParaRPr lang="en-US" altLang="ko-KR" sz="2800" dirty="0">
              <a:solidFill>
                <a:srgbClr val="FF0000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/>
            </a:r>
            <a:b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반 </a:t>
            </a:r>
            <a:r>
              <a:rPr lang="en-US" altLang="ko-KR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조</a:t>
            </a:r>
            <a:endParaRPr lang="en-US" altLang="ko-KR" sz="1400" dirty="0">
              <a:solidFill>
                <a:srgbClr val="00000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구본철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박진주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서혜민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유대선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이종하</a:t>
            </a:r>
            <a:r>
              <a:rPr lang="ko-KR" altLang="en-US" sz="1400" dirty="0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</a:t>
            </a:r>
            <a:r>
              <a:rPr lang="ko-KR" altLang="en-US" sz="1400" dirty="0" err="1">
                <a:solidFill>
                  <a:srgbClr val="0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장혜림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BBEE8B9-5A57-49CB-B1EE-CC46EEACF836}"/>
              </a:ext>
            </a:extLst>
          </p:cNvPr>
          <p:cNvGrpSpPr/>
          <p:nvPr/>
        </p:nvGrpSpPr>
        <p:grpSpPr>
          <a:xfrm>
            <a:off x="3884785" y="1566067"/>
            <a:ext cx="2136429" cy="400110"/>
            <a:chOff x="3915688" y="1293708"/>
            <a:chExt cx="2136429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90C2DC-1273-4006-A82B-BDBAD691E1DD}"/>
                </a:ext>
              </a:extLst>
            </p:cNvPr>
            <p:cNvSpPr txBox="1"/>
            <p:nvPr/>
          </p:nvSpPr>
          <p:spPr>
            <a:xfrm>
              <a:off x="4288493" y="1293708"/>
              <a:ext cx="17636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2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7244C0-03D7-45BF-B42A-6D862A424E08}"/>
                </a:ext>
              </a:extLst>
            </p:cNvPr>
            <p:cNvGrpSpPr/>
            <p:nvPr/>
          </p:nvGrpSpPr>
          <p:grpSpPr>
            <a:xfrm>
              <a:off x="3915688" y="1369242"/>
              <a:ext cx="413447" cy="25252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3A7341A-CBA9-4AC6-B068-BFD824A1AE5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7F5F645-4C08-4FC2-A34D-29D9A647EBDB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" name="직사각형 15"/>
          <p:cNvSpPr/>
          <p:nvPr/>
        </p:nvSpPr>
        <p:spPr>
          <a:xfrm>
            <a:off x="-1114250" y="2686217"/>
            <a:ext cx="5965095" cy="677108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제목이 </a:t>
            </a:r>
            <a:r>
              <a:rPr lang="ko-KR" altLang="en-US" sz="1400" b="1" dirty="0" err="1"/>
              <a:t>무엇하고자</a:t>
            </a:r>
            <a:r>
              <a:rPr lang="ko-KR" altLang="en-US" sz="1400" b="1" dirty="0"/>
              <a:t> 하는 것인지 </a:t>
            </a:r>
            <a:r>
              <a:rPr lang="ko-KR" altLang="en-US" sz="1400" b="1" dirty="0" err="1" smtClean="0"/>
              <a:t>명확히할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필요가 있지 </a:t>
            </a:r>
            <a:r>
              <a:rPr lang="ko-KR" altLang="en-US" sz="1400" b="1" dirty="0" smtClean="0"/>
              <a:t>않을까요</a:t>
            </a:r>
            <a:r>
              <a:rPr lang="en-US" altLang="ko-KR" sz="1400" b="1" dirty="0" smtClean="0"/>
              <a:t>?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 </a:t>
            </a:r>
          </a:p>
          <a:p>
            <a:r>
              <a:rPr lang="en-US" altLang="ko-KR" sz="1200" b="1" dirty="0" smtClean="0"/>
              <a:t>  1</a:t>
            </a:r>
            <a:r>
              <a:rPr lang="en-US" altLang="ko-KR" sz="1200" b="1" dirty="0"/>
              <a:t>. </a:t>
            </a:r>
            <a:r>
              <a:rPr lang="ko-KR" altLang="en-US" sz="1200" b="1" dirty="0" err="1"/>
              <a:t>과제명</a:t>
            </a:r>
            <a:r>
              <a:rPr lang="ko-KR" altLang="en-US" sz="1200" b="1" dirty="0"/>
              <a:t> 다시 확인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보완필요</a:t>
            </a:r>
            <a:r>
              <a:rPr lang="ko-KR" altLang="en-US" sz="1200" b="1" dirty="0"/>
              <a:t>  </a:t>
            </a:r>
            <a:r>
              <a:rPr lang="en-US" altLang="ko-KR" sz="1200" b="1" dirty="0"/>
              <a:t>: "</a:t>
            </a:r>
            <a:r>
              <a:rPr lang="ko-KR" altLang="en-US" sz="1200" b="1" dirty="0"/>
              <a:t>대상</a:t>
            </a:r>
            <a:r>
              <a:rPr lang="en-US" altLang="ko-KR" sz="1200" b="1" dirty="0"/>
              <a:t>+</a:t>
            </a:r>
            <a:r>
              <a:rPr lang="ko-KR" altLang="en-US" sz="1200" b="1" dirty="0" err="1"/>
              <a:t>개선방법</a:t>
            </a:r>
            <a:r>
              <a:rPr lang="en-US" altLang="ko-KR" sz="1200" b="1" dirty="0"/>
              <a:t>+</a:t>
            </a:r>
            <a:r>
              <a:rPr lang="ko-KR" altLang="en-US" sz="1200" b="1" dirty="0"/>
              <a:t>효과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구체적인 목표</a:t>
            </a:r>
            <a:r>
              <a:rPr lang="en-US" altLang="ko-KR" sz="1200" b="1" dirty="0"/>
              <a:t>)"</a:t>
            </a:r>
            <a:r>
              <a:rPr lang="ko-KR" altLang="en-US" sz="1200" b="1" dirty="0"/>
              <a:t>에 맞춰서 </a:t>
            </a:r>
            <a:r>
              <a:rPr lang="ko-KR" altLang="en-US" sz="1200" b="1" dirty="0" smtClean="0"/>
              <a:t>작성</a:t>
            </a:r>
            <a:endParaRPr lang="en-US" altLang="ko-KR" sz="1200" b="1" dirty="0" smtClean="0"/>
          </a:p>
          <a:p>
            <a:r>
              <a:rPr lang="en-US" altLang="ko-KR" sz="1200" b="1" dirty="0" smtClean="0"/>
              <a:t>      =&gt; </a:t>
            </a:r>
            <a:r>
              <a:rPr lang="ko-KR" altLang="en-US" sz="1200" b="1" dirty="0" smtClean="0"/>
              <a:t>대상이 누구인가요 </a:t>
            </a:r>
            <a:r>
              <a:rPr lang="en-US" altLang="ko-KR" sz="1200" b="1" dirty="0" smtClean="0"/>
              <a:t>=&gt; </a:t>
            </a:r>
            <a:r>
              <a:rPr lang="ko-KR" altLang="en-US" sz="1200" b="1" dirty="0" smtClean="0"/>
              <a:t>중남미</a:t>
            </a:r>
            <a:r>
              <a:rPr lang="en-US" altLang="ko-KR" sz="1200" b="1" dirty="0" smtClean="0"/>
              <a:t>?? </a:t>
            </a:r>
            <a:r>
              <a:rPr lang="ko-KR" altLang="en-US" sz="1200" b="1" dirty="0" smtClean="0"/>
              <a:t>어느 </a:t>
            </a:r>
            <a:r>
              <a:rPr lang="ko-KR" altLang="en-US" sz="1200" b="1" dirty="0"/>
              <a:t>제</a:t>
            </a:r>
            <a:r>
              <a:rPr lang="ko-KR" altLang="en-US" sz="1200" b="1" dirty="0" smtClean="0"/>
              <a:t>품 </a:t>
            </a:r>
            <a:r>
              <a:rPr lang="en-US" altLang="ko-KR" sz="1200" b="1" dirty="0" smtClean="0"/>
              <a:t>??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26393" y="1928590"/>
            <a:ext cx="86996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4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설비 및 작업 조건 최적화를 통한</a:t>
            </a:r>
            <a:endParaRPr lang="ko-KR" altLang="en-US" sz="4200" dirty="0">
              <a:solidFill>
                <a:prstClr val="black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불량률 </a:t>
            </a:r>
            <a:r>
              <a:rPr lang="en-US" altLang="ko-KR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Zero</a:t>
            </a:r>
            <a:r>
              <a:rPr lang="ko-KR" altLang="en-US" sz="4200" dirty="0">
                <a:solidFill>
                  <a:srgbClr val="00206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화</a:t>
            </a:r>
            <a:r>
              <a:rPr lang="ko-KR" altLang="en-US" sz="4200" dirty="0">
                <a:solidFill>
                  <a:srgbClr val="0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달성</a:t>
            </a:r>
            <a:endParaRPr lang="en-US" altLang="ko-KR" sz="4200" dirty="0">
              <a:solidFill>
                <a:srgbClr val="000000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8" name="오른쪽으로 구부러진 화살표 17"/>
          <p:cNvSpPr/>
          <p:nvPr/>
        </p:nvSpPr>
        <p:spPr>
          <a:xfrm>
            <a:off x="1281869" y="3404097"/>
            <a:ext cx="478565" cy="12293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39140" y="1973704"/>
            <a:ext cx="7879223" cy="189766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92DC37-3DA0-44DE-AAEF-811A556BE500}"/>
              </a:ext>
            </a:extLst>
          </p:cNvPr>
          <p:cNvSpPr txBox="1"/>
          <p:nvPr/>
        </p:nvSpPr>
        <p:spPr>
          <a:xfrm>
            <a:off x="3501548" y="288731"/>
            <a:ext cx="6623373" cy="101566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ym typeface="Wingdings" panose="05000000000000000000" pitchFamily="2" charset="2"/>
              </a:rPr>
              <a:t>개별 분석은 대부분 진행한 것으로 파악되는데 정리 방향을 우선 결정하세요</a:t>
            </a:r>
            <a:r>
              <a:rPr lang="en-US" altLang="ko-KR" sz="1200" dirty="0">
                <a:sym typeface="Wingdings" panose="05000000000000000000" pitchFamily="2" charset="2"/>
              </a:rPr>
              <a:t>. </a:t>
            </a:r>
            <a:r>
              <a:rPr lang="ko-KR" altLang="en-US" sz="1200" dirty="0">
                <a:sym typeface="Wingdings" panose="05000000000000000000" pitchFamily="2" charset="2"/>
              </a:rPr>
              <a:t>그 결정에 준하는 방식으로 자료 위치 조정하고 </a:t>
            </a:r>
            <a:r>
              <a:rPr lang="en-US" altLang="ko-KR" sz="1200" dirty="0">
                <a:sym typeface="Wingdings" panose="05000000000000000000" pitchFamily="2" charset="2"/>
              </a:rPr>
              <a:t>key message </a:t>
            </a:r>
            <a:r>
              <a:rPr lang="ko-KR" altLang="en-US" sz="1200" dirty="0">
                <a:sym typeface="Wingdings" panose="05000000000000000000" pitchFamily="2" charset="2"/>
              </a:rPr>
              <a:t>조정하면 됩니다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ko-KR" altLang="en-US" sz="1200" dirty="0">
                <a:sym typeface="Wingdings" panose="05000000000000000000" pitchFamily="2" charset="2"/>
              </a:rPr>
              <a:t>예로 불량 현황 분석</a:t>
            </a:r>
            <a:r>
              <a:rPr lang="en-US" altLang="ko-KR" sz="1200" dirty="0">
                <a:sym typeface="Wingdings" panose="05000000000000000000" pitchFamily="2" charset="2"/>
              </a:rPr>
              <a:t></a:t>
            </a:r>
            <a:r>
              <a:rPr lang="ko-KR" altLang="en-US" sz="1200" dirty="0">
                <a:sym typeface="Wingdings" panose="05000000000000000000" pitchFamily="2" charset="2"/>
              </a:rPr>
              <a:t>불량 다발 공정</a:t>
            </a:r>
            <a:r>
              <a:rPr lang="en-US" altLang="ko-KR" sz="1200" dirty="0">
                <a:sym typeface="Wingdings" panose="05000000000000000000" pitchFamily="2" charset="2"/>
              </a:rPr>
              <a:t>/</a:t>
            </a:r>
            <a:r>
              <a:rPr lang="ko-KR" altLang="en-US" sz="1200" dirty="0">
                <a:sym typeface="Wingdings" panose="05000000000000000000" pitchFamily="2" charset="2"/>
              </a:rPr>
              <a:t>설비 분석</a:t>
            </a:r>
            <a:r>
              <a:rPr lang="en-US" altLang="ko-KR" sz="1200" dirty="0">
                <a:sym typeface="Wingdings" panose="05000000000000000000" pitchFamily="2" charset="2"/>
              </a:rPr>
              <a:t></a:t>
            </a:r>
            <a:r>
              <a:rPr lang="ko-KR" altLang="en-US" sz="1200" dirty="0">
                <a:sym typeface="Wingdings" panose="05000000000000000000" pitchFamily="2" charset="2"/>
              </a:rPr>
              <a:t>해당 유의 공정의 파라미터 상세분석</a:t>
            </a:r>
            <a:r>
              <a:rPr lang="en-US" altLang="ko-KR" sz="1200" dirty="0">
                <a:sym typeface="Wingdings" panose="05000000000000000000" pitchFamily="2" charset="2"/>
              </a:rPr>
              <a:t>…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807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잘린 한쪽 모서리 43">
            <a:extLst>
              <a:ext uri="{FF2B5EF4-FFF2-40B4-BE49-F238E27FC236}">
                <a16:creationId xmlns:a16="http://schemas.microsoft.com/office/drawing/2014/main" id="{2D710E75-2330-408B-B56D-8855678E3445}"/>
              </a:ext>
            </a:extLst>
          </p:cNvPr>
          <p:cNvSpPr/>
          <p:nvPr/>
        </p:nvSpPr>
        <p:spPr>
          <a:xfrm rot="10800000" flipH="1">
            <a:off x="5178115" y="4065748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기술적 검토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6629EF-2C65-47F9-B432-EBD3CFBA8176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잘린 한쪽 모서리 43">
            <a:extLst>
              <a:ext uri="{FF2B5EF4-FFF2-40B4-BE49-F238E27FC236}">
                <a16:creationId xmlns:a16="http://schemas.microsoft.com/office/drawing/2014/main" id="{F13098BB-0554-415B-B682-742C63091DC4}"/>
              </a:ext>
            </a:extLst>
          </p:cNvPr>
          <p:cNvSpPr/>
          <p:nvPr/>
        </p:nvSpPr>
        <p:spPr>
          <a:xfrm rot="10800000" flipH="1">
            <a:off x="1530899" y="2058635"/>
            <a:ext cx="3059089" cy="1721067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6" name="사각형: 둥근 모서리 29">
            <a:extLst>
              <a:ext uri="{FF2B5EF4-FFF2-40B4-BE49-F238E27FC236}">
                <a16:creationId xmlns:a16="http://schemas.microsoft.com/office/drawing/2014/main" id="{60A45FEF-6E68-4FB6-BE14-770B99C10292}"/>
              </a:ext>
            </a:extLst>
          </p:cNvPr>
          <p:cNvSpPr/>
          <p:nvPr/>
        </p:nvSpPr>
        <p:spPr>
          <a:xfrm>
            <a:off x="3656947" y="1532454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기술 논문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8" name="사각형: 잘린 한쪽 모서리 43">
            <a:extLst>
              <a:ext uri="{FF2B5EF4-FFF2-40B4-BE49-F238E27FC236}">
                <a16:creationId xmlns:a16="http://schemas.microsoft.com/office/drawing/2014/main" id="{2C5CA666-B75F-4619-BCDE-691BB3F37E16}"/>
              </a:ext>
            </a:extLst>
          </p:cNvPr>
          <p:cNvSpPr/>
          <p:nvPr/>
        </p:nvSpPr>
        <p:spPr>
          <a:xfrm rot="10800000" flipH="1">
            <a:off x="5178115" y="2070499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1" name="사각형: 잘린 한쪽 모서리 43">
            <a:extLst>
              <a:ext uri="{FF2B5EF4-FFF2-40B4-BE49-F238E27FC236}">
                <a16:creationId xmlns:a16="http://schemas.microsoft.com/office/drawing/2014/main" id="{08FF3C9D-244F-4EBA-890F-1E8A7DAF733E}"/>
              </a:ext>
            </a:extLst>
          </p:cNvPr>
          <p:cNvSpPr/>
          <p:nvPr/>
        </p:nvSpPr>
        <p:spPr>
          <a:xfrm rot="10800000" flipH="1">
            <a:off x="1530900" y="4065748"/>
            <a:ext cx="3059088" cy="1713142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EC4C58-AAB0-4DE6-9B4E-704C57FDFBA5}"/>
              </a:ext>
            </a:extLst>
          </p:cNvPr>
          <p:cNvSpPr txBox="1"/>
          <p:nvPr/>
        </p:nvSpPr>
        <p:spPr>
          <a:xfrm>
            <a:off x="5280848" y="2501416"/>
            <a:ext cx="2853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시에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neck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형성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고립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pore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형성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평탄화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등의 문제점이 발생할 수 있고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이는 패널 외관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투과율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내전압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특성에 영향을 끼친다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240A23-6474-4B50-BA16-7470DB8B2511}"/>
              </a:ext>
            </a:extLst>
          </p:cNvPr>
          <p:cNvSpPr txBox="1"/>
          <p:nvPr/>
        </p:nvSpPr>
        <p:spPr>
          <a:xfrm>
            <a:off x="5401194" y="4209562"/>
            <a:ext cx="2648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가열 속도가 느린 경우 </a:t>
            </a: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(3 ℃ / </a:t>
            </a:r>
            <a:r>
              <a: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</a:t>
            </a:r>
            <a:r>
              <a:rPr lang="en-US" altLang="ko-KR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edge-curl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높이는 낮아지지만 유전체를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소결한후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현상이 발생하기 쉽다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따라서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edge-curl 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및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황변현상과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같은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전극에서 발생하는 문제를 방지하기 위해서는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가열 속도가 적절히 제어되어야 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B6DBE0-D932-4FB8-9AF2-608283F731AF}"/>
              </a:ext>
            </a:extLst>
          </p:cNvPr>
          <p:cNvSpPr txBox="1"/>
          <p:nvPr/>
        </p:nvSpPr>
        <p:spPr>
          <a:xfrm>
            <a:off x="1629918" y="2474947"/>
            <a:ext cx="285362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전극은 현상 공정 후에 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under-cut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생길 수 있으며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</a:p>
          <a:p>
            <a:pPr algn="ctr"/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under-cut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은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edge-curl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야기한다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이러한 문제점은 유전체 형성 과정에 영향을 끼친다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FB856C-413C-4D84-858B-2FAED9F227E7}"/>
              </a:ext>
            </a:extLst>
          </p:cNvPr>
          <p:cNvSpPr txBox="1"/>
          <p:nvPr/>
        </p:nvSpPr>
        <p:spPr>
          <a:xfrm>
            <a:off x="1707698" y="4359001"/>
            <a:ext cx="2648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유전체는 방전 공간을 중화하며 전류를 제어하는 역할을 수행한다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ctr"/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/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유전체가 이와 같은 문제점으로 인해 전류를 제어하지 못하면 전극 손상으로 인해 결함이 발생할 수 있다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E9F2E0FE-5F94-44D2-B2AF-1120A4DCB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9C157DA9-D061-434C-A620-33FE0A54C448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5968EC-0CAB-48DD-9144-008629850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45" y="3691481"/>
            <a:ext cx="4727886" cy="31097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D3E80F-DB6E-4F61-AA96-70D2E8F5D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638" y="4583348"/>
            <a:ext cx="3083659" cy="17131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8692BD-FCB6-43C4-8A3C-CF5F541D150A}"/>
              </a:ext>
            </a:extLst>
          </p:cNvPr>
          <p:cNvSpPr txBox="1"/>
          <p:nvPr/>
        </p:nvSpPr>
        <p:spPr>
          <a:xfrm>
            <a:off x="3056728" y="986355"/>
            <a:ext cx="6623373" cy="101566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ym typeface="Wingdings" panose="05000000000000000000" pitchFamily="2" charset="2"/>
              </a:rPr>
              <a:t>이런 방식으로 근거 제시하고 현재 자료의 위치는 </a:t>
            </a:r>
            <a:r>
              <a:rPr lang="en-US" altLang="ko-KR" sz="1200" dirty="0">
                <a:sym typeface="Wingdings" panose="05000000000000000000" pitchFamily="2" charset="2"/>
              </a:rPr>
              <a:t>14</a:t>
            </a:r>
            <a:r>
              <a:rPr lang="ko-KR" altLang="en-US" sz="1200" dirty="0">
                <a:sym typeface="Wingdings" panose="05000000000000000000" pitchFamily="2" charset="2"/>
              </a:rPr>
              <a:t>페이지 뒤로 가야 자연스러움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200" dirty="0">
                <a:sym typeface="Wingdings" panose="05000000000000000000" pitchFamily="2" charset="2"/>
              </a:rPr>
              <a:t>즉 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en-US" altLang="ko-KR" sz="1200" dirty="0">
                <a:sym typeface="Wingdings" panose="05000000000000000000" pitchFamily="2" charset="2"/>
              </a:rPr>
              <a:t>“</a:t>
            </a:r>
            <a:r>
              <a:rPr lang="ko-KR" altLang="en-US" sz="1200" dirty="0">
                <a:sym typeface="Wingdings" panose="05000000000000000000" pitchFamily="2" charset="2"/>
              </a:rPr>
              <a:t>분석결과 </a:t>
            </a:r>
            <a:r>
              <a:rPr lang="en-US" altLang="ko-KR" sz="1200" dirty="0">
                <a:sym typeface="Wingdings" panose="05000000000000000000" pitchFamily="2" charset="2"/>
              </a:rPr>
              <a:t>xxx </a:t>
            </a:r>
            <a:r>
              <a:rPr lang="ko-KR" altLang="en-US" sz="1200" dirty="0">
                <a:sym typeface="Wingdings" panose="05000000000000000000" pitchFamily="2" charset="2"/>
              </a:rPr>
              <a:t>인자를 </a:t>
            </a:r>
            <a:r>
              <a:rPr lang="en-US" altLang="ko-KR" sz="1200" dirty="0" err="1">
                <a:sym typeface="Wingdings" panose="05000000000000000000" pitchFamily="2" charset="2"/>
              </a:rPr>
              <a:t>yyy</a:t>
            </a: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ym typeface="Wingdings" panose="05000000000000000000" pitchFamily="2" charset="2"/>
              </a:rPr>
              <a:t>수준으로 관리해야 불량이 </a:t>
            </a:r>
            <a:r>
              <a:rPr lang="ko-KR" altLang="en-US" sz="1200" dirty="0" err="1">
                <a:sym typeface="Wingdings" panose="05000000000000000000" pitchFamily="2" charset="2"/>
              </a:rPr>
              <a:t>ㅇㅇ</a:t>
            </a:r>
            <a:r>
              <a:rPr lang="en-US" altLang="ko-KR" sz="1200" dirty="0">
                <a:sym typeface="Wingdings" panose="05000000000000000000" pitchFamily="2" charset="2"/>
              </a:rPr>
              <a:t>% </a:t>
            </a:r>
            <a:r>
              <a:rPr lang="ko-KR" altLang="en-US" sz="1200" dirty="0">
                <a:sym typeface="Wingdings" panose="05000000000000000000" pitchFamily="2" charset="2"/>
              </a:rPr>
              <a:t>감소한다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200" dirty="0">
                <a:sym typeface="Wingdings" panose="05000000000000000000" pitchFamily="2" charset="2"/>
              </a:rPr>
              <a:t>그 결과를 기술적으로 검토해 보니 맞더라</a:t>
            </a:r>
            <a:r>
              <a:rPr lang="en-US" altLang="ko-KR" sz="1200" dirty="0">
                <a:sym typeface="Wingdings" panose="05000000000000000000" pitchFamily="2" charset="2"/>
              </a:rPr>
              <a:t>. </a:t>
            </a:r>
            <a:r>
              <a:rPr lang="ko-KR" altLang="en-US" sz="1200" dirty="0">
                <a:sym typeface="Wingdings" panose="05000000000000000000" pitchFamily="2" charset="2"/>
              </a:rPr>
              <a:t>근거는 첨부와 같다＂ 식으로 전개해야 될 듯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16996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237969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F2321855-811F-4D3A-81E6-C154B8D5A683}"/>
              </a:ext>
            </a:extLst>
          </p:cNvPr>
          <p:cNvSpPr/>
          <p:nvPr/>
        </p:nvSpPr>
        <p:spPr>
          <a:xfrm rot="10800000" flipH="1">
            <a:off x="4512733" y="4285381"/>
            <a:ext cx="4105380" cy="1699929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9CD9E551-B79B-49C1-8C0E-F7128BFC64A6}"/>
              </a:ext>
            </a:extLst>
          </p:cNvPr>
          <p:cNvSpPr>
            <a:spLocks noGrp="1"/>
          </p:cNvSpPr>
          <p:nvPr/>
        </p:nvSpPr>
        <p:spPr>
          <a:xfrm>
            <a:off x="3868817" y="1312688"/>
            <a:ext cx="1895835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/>
              <a:t>&lt;</a:t>
            </a:r>
            <a:r>
              <a:rPr lang="ko-KR" altLang="en-US" sz="1400" b="1" dirty="0"/>
              <a:t>트리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종 검정 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1B3F6C4-18F6-4117-BC43-0DEFE08C3A39}"/>
              </a:ext>
            </a:extLst>
          </p:cNvPr>
          <p:cNvGrpSpPr/>
          <p:nvPr/>
        </p:nvGrpSpPr>
        <p:grpSpPr>
          <a:xfrm>
            <a:off x="1304281" y="1742721"/>
            <a:ext cx="7297436" cy="1913048"/>
            <a:chOff x="583591" y="3290475"/>
            <a:chExt cx="11291392" cy="344660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C15485C-B2AD-477C-86E4-20EC7540763D}"/>
                </a:ext>
              </a:extLst>
            </p:cNvPr>
            <p:cNvGrpSpPr/>
            <p:nvPr/>
          </p:nvGrpSpPr>
          <p:grpSpPr>
            <a:xfrm>
              <a:off x="645007" y="3290475"/>
              <a:ext cx="11229976" cy="3446608"/>
              <a:chOff x="481011" y="1825625"/>
              <a:chExt cx="11229976" cy="3446608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AC65FB86-D063-438E-88D7-FE718C308A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90580"/>
              <a:stretch/>
            </p:blipFill>
            <p:spPr>
              <a:xfrm>
                <a:off x="481012" y="1825625"/>
                <a:ext cx="11229975" cy="450436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C95F48C2-1C9B-42A1-BAB5-516304858E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0345" b="5604"/>
              <a:stretch/>
            </p:blipFill>
            <p:spPr>
              <a:xfrm>
                <a:off x="481011" y="2209588"/>
                <a:ext cx="11229975" cy="3062645"/>
              </a:xfrm>
              <a:prstGeom prst="rect">
                <a:avLst/>
              </a:prstGeom>
            </p:spPr>
          </p:pic>
        </p:grp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BE20D9BE-6DF5-4613-9CF6-1915C2499318}"/>
                </a:ext>
              </a:extLst>
            </p:cNvPr>
            <p:cNvSpPr/>
            <p:nvPr/>
          </p:nvSpPr>
          <p:spPr>
            <a:xfrm>
              <a:off x="583591" y="3791229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A856194-55CC-4A20-BAA5-0C1E9C69A3BF}"/>
                </a:ext>
              </a:extLst>
            </p:cNvPr>
            <p:cNvSpPr/>
            <p:nvPr/>
          </p:nvSpPr>
          <p:spPr>
            <a:xfrm>
              <a:off x="583591" y="4073041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0D4956C-660C-471A-B811-2113B1335E2D}"/>
                </a:ext>
              </a:extLst>
            </p:cNvPr>
            <p:cNvSpPr/>
            <p:nvPr/>
          </p:nvSpPr>
          <p:spPr>
            <a:xfrm>
              <a:off x="583591" y="4696312"/>
              <a:ext cx="11229974" cy="27387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5" name="제목 1">
            <a:extLst>
              <a:ext uri="{FF2B5EF4-FFF2-40B4-BE49-F238E27FC236}">
                <a16:creationId xmlns:a16="http://schemas.microsoft.com/office/drawing/2014/main" id="{D260EAE7-1DD2-4D20-88F5-CC3DA3E69E3A}"/>
              </a:ext>
            </a:extLst>
          </p:cNvPr>
          <p:cNvSpPr>
            <a:spLocks noGrp="1"/>
          </p:cNvSpPr>
          <p:nvPr/>
        </p:nvSpPr>
        <p:spPr>
          <a:xfrm>
            <a:off x="1654659" y="3746046"/>
            <a:ext cx="2319674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로지스틱 회귀분석 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9D4D5B-66A8-4784-A40C-E4C412563D29}"/>
              </a:ext>
            </a:extLst>
          </p:cNvPr>
          <p:cNvSpPr txBox="1"/>
          <p:nvPr/>
        </p:nvSpPr>
        <p:spPr>
          <a:xfrm>
            <a:off x="4493292" y="4600078"/>
            <a:ext cx="4105381" cy="119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BUS_DEVELOP_TEMP_TANK2(BUS 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현상 온도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DIELEC_FIRE_EXHAUST_HEAT5 (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 배기량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AG_RTD_TEMP_GLASS_OUT(AG RTD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배출 온도</a:t>
            </a:r>
            <a:r>
              <a:rPr lang="en-US" altLang="ko-KR" sz="13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</a:p>
          <a:p>
            <a:pPr algn="ctr"/>
            <a:endParaRPr lang="ko-KR" altLang="en-US" sz="13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1689583-83EA-4B1D-9296-0AD4B4618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74" y="4122628"/>
            <a:ext cx="2928845" cy="1949953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072EFD9-961E-4692-BD71-E0D61E254810}"/>
              </a:ext>
            </a:extLst>
          </p:cNvPr>
          <p:cNvSpPr/>
          <p:nvPr/>
        </p:nvSpPr>
        <p:spPr>
          <a:xfrm>
            <a:off x="5244690" y="3818101"/>
            <a:ext cx="2536166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3A8193-F425-4875-BB6C-DEDA2967037C}"/>
              </a:ext>
            </a:extLst>
          </p:cNvPr>
          <p:cNvSpPr txBox="1"/>
          <p:nvPr/>
        </p:nvSpPr>
        <p:spPr>
          <a:xfrm>
            <a:off x="5205511" y="3823732"/>
            <a:ext cx="2614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endParaRPr lang="ko-KR" altLang="en-US" sz="16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D264174F-2280-4DB9-9E29-D9C3362694B8}"/>
              </a:ext>
            </a:extLst>
          </p:cNvPr>
          <p:cNvSpPr/>
          <p:nvPr/>
        </p:nvSpPr>
        <p:spPr>
          <a:xfrm rot="5400000">
            <a:off x="8317496" y="5684695"/>
            <a:ext cx="308246" cy="292987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5F304F-DA95-4FFA-899C-5B65CEB0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92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영향인자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689585"/>
            <a:ext cx="8557459" cy="4493815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20AAB88-DF21-4AD2-A23E-25D075678322}"/>
              </a:ext>
            </a:extLst>
          </p:cNvPr>
          <p:cNvSpPr/>
          <p:nvPr/>
        </p:nvSpPr>
        <p:spPr>
          <a:xfrm>
            <a:off x="3760634" y="952334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AG RTD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배출 온도</a:t>
            </a:r>
          </a:p>
        </p:txBody>
      </p:sp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D5A63C00-BBB1-457A-BF92-A8BDA52383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2556871"/>
              </p:ext>
            </p:extLst>
          </p:nvPr>
        </p:nvGraphicFramePr>
        <p:xfrm>
          <a:off x="2207561" y="1568770"/>
          <a:ext cx="5490873" cy="3273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346AAFD5-C585-432C-A52B-887438E074B6}"/>
              </a:ext>
            </a:extLst>
          </p:cNvPr>
          <p:cNvSpPr txBox="1"/>
          <p:nvPr/>
        </p:nvSpPr>
        <p:spPr>
          <a:xfrm>
            <a:off x="2819792" y="1462871"/>
            <a:ext cx="410538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배출 온도가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45~46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℃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일때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최적의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수율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4AD84C-023E-45C6-818D-8F37F845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5" name="표 21">
            <a:extLst>
              <a:ext uri="{FF2B5EF4-FFF2-40B4-BE49-F238E27FC236}">
                <a16:creationId xmlns:a16="http://schemas.microsoft.com/office/drawing/2014/main" id="{B03DA80B-B8B6-4355-97CD-4DD0EBBF8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757414"/>
              </p:ext>
            </p:extLst>
          </p:nvPr>
        </p:nvGraphicFramePr>
        <p:xfrm>
          <a:off x="1034822" y="4580954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고온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(46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℃  이상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28.6%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/>
                        <a:ea typeface="나눔스퀘어OTF_ac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명점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300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748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저온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(46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℃  미만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4.1%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명점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121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2813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전체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10.6%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명점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421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3561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_x632142568">
            <a:extLst>
              <a:ext uri="{FF2B5EF4-FFF2-40B4-BE49-F238E27FC236}">
                <a16:creationId xmlns:a16="http://schemas.microsoft.com/office/drawing/2014/main" id="{C183568E-9726-47D6-B898-AC1B799385F4}"/>
              </a:ext>
            </a:extLst>
          </p:cNvPr>
          <p:cNvSpPr>
            <a:spLocks noChangeArrowheads="1"/>
          </p:cNvSpPr>
          <p:nvPr/>
        </p:nvSpPr>
        <p:spPr>
          <a:xfrm>
            <a:off x="4623372" y="4730813"/>
            <a:ext cx="5145832" cy="9102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 defTabSz="91440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46</a:t>
            </a:r>
            <a:r>
              <a:rPr lang="ko-KR" altLang="en-US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℃  이상부터 불량률 증가함 </a:t>
            </a:r>
          </a:p>
          <a:p>
            <a:pPr lvl="0" defTabSz="91440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200" b="0" i="0" u="none" strike="noStrike" cap="none" normalizeH="0" baseline="0" dirty="0">
                <a:solidFill>
                  <a:srgbClr val="000000"/>
                </a:solidFill>
                <a:effectLst/>
                <a:latin typeface="나눔스퀘어OTF_ac"/>
                <a:ea typeface="나눔스퀘어OTF_ac"/>
              </a:rPr>
              <a:t>-&gt; </a:t>
            </a:r>
            <a:r>
              <a:rPr lang="en-US" altLang="ko-KR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46</a:t>
            </a:r>
            <a:r>
              <a:rPr lang="ko-KR" altLang="en-US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℃ 이상의 </a:t>
            </a:r>
            <a:r>
              <a:rPr kumimoji="0" lang="ko-KR" altLang="en-US" sz="1200" b="0" i="0" u="none" strike="noStrike" cap="none" normalizeH="0" baseline="0" dirty="0">
                <a:solidFill>
                  <a:srgbClr val="000000"/>
                </a:solidFill>
                <a:effectLst/>
                <a:latin typeface="나눔스퀘어OTF_ac"/>
                <a:ea typeface="나눔스퀘어OTF_ac"/>
              </a:rPr>
              <a:t>고온일 때 </a:t>
            </a:r>
            <a:r>
              <a:rPr lang="en-US" altLang="ko-KR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46</a:t>
            </a:r>
            <a:r>
              <a:rPr lang="ko-KR" altLang="en-US" sz="1200" dirty="0">
                <a:solidFill>
                  <a:srgbClr val="000000"/>
                </a:solidFill>
                <a:latin typeface="나눔스퀘어OTF_ac"/>
                <a:ea typeface="나눔스퀘어OTF_ac"/>
              </a:rPr>
              <a:t>℃ 이하로 온도를 조절함으로써 </a:t>
            </a:r>
            <a:r>
              <a:rPr kumimoji="0" lang="ko-KR" altLang="en-US" sz="1200" b="0" i="0" u="none" strike="noStrike" cap="none" normalizeH="0" baseline="0" dirty="0">
                <a:solidFill>
                  <a:srgbClr val="000000"/>
                </a:solidFill>
                <a:effectLst/>
                <a:latin typeface="나눔스퀘어OTF_ac"/>
                <a:ea typeface="나눔스퀘어OTF_ac"/>
              </a:rPr>
              <a:t>불량률 개선</a:t>
            </a:r>
            <a:endParaRPr kumimoji="0" lang="en-US" altLang="ko-KR" sz="1600" b="0" i="0" u="none" strike="noStrike" cap="none" normalizeH="0" baseline="0" dirty="0">
              <a:solidFill>
                <a:schemeClr val="tx1"/>
              </a:solidFill>
              <a:effectLst/>
              <a:latin typeface="나눔스퀘어OTF_ac"/>
              <a:ea typeface="나눔스퀘어OTF_ac"/>
            </a:endParaRPr>
          </a:p>
        </p:txBody>
      </p:sp>
    </p:spTree>
    <p:extLst>
      <p:ext uri="{BB962C8B-B14F-4D97-AF65-F5344CB8AC3E}">
        <p14:creationId xmlns:p14="http://schemas.microsoft.com/office/powerpoint/2010/main" val="358746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영향인자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689585"/>
            <a:ext cx="8557459" cy="4493815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3AF2CA82-41CD-4631-A352-324EB9137E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9904087"/>
              </p:ext>
            </p:extLst>
          </p:nvPr>
        </p:nvGraphicFramePr>
        <p:xfrm>
          <a:off x="2273406" y="1644208"/>
          <a:ext cx="5397794" cy="3083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7FE9E98-31F6-401D-A252-D7919E883EC3}"/>
              </a:ext>
            </a:extLst>
          </p:cNvPr>
          <p:cNvSpPr/>
          <p:nvPr/>
        </p:nvSpPr>
        <p:spPr>
          <a:xfrm>
            <a:off x="3760818" y="977803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BUS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현상 온도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469D13-46B0-4DB5-B671-13888E97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3" name="표 21">
            <a:extLst>
              <a:ext uri="{FF2B5EF4-FFF2-40B4-BE49-F238E27FC236}">
                <a16:creationId xmlns:a16="http://schemas.microsoft.com/office/drawing/2014/main" id="{F1950AC3-C589-4737-9738-46893C50C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981870"/>
              </p:ext>
            </p:extLst>
          </p:nvPr>
        </p:nvGraphicFramePr>
        <p:xfrm>
          <a:off x="1395746" y="4677334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℃  미만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6.4%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명점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133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1947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31.4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℃  미만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8.2%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명점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259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2884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31.4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도 이상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나눔스퀘어OTF_ac"/>
                        <a:ea typeface="나눔스퀘어OTF_ac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19.3%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명점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162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 양품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677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OTF_ac"/>
                          <a:ea typeface="나눔스퀘어OTF_ac"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D88A1A4B-3F49-46B7-AF29-76A6E0ABBA11}"/>
              </a:ext>
            </a:extLst>
          </p:cNvPr>
          <p:cNvSpPr>
            <a:spLocks noGrp="1"/>
          </p:cNvSpPr>
          <p:nvPr/>
        </p:nvSpPr>
        <p:spPr>
          <a:xfrm>
            <a:off x="5056690" y="4674499"/>
            <a:ext cx="5229021" cy="1193637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  <a:defRPr/>
            </a:pPr>
            <a:r>
              <a:rPr lang="en-US" altLang="ko-KR" sz="1200" dirty="0">
                <a:latin typeface="나눔스퀘어OTF_ac"/>
                <a:ea typeface="나눔스퀘어OTF_ac"/>
              </a:rPr>
              <a:t>31</a:t>
            </a:r>
            <a:r>
              <a:rPr lang="ko-KR" altLang="en-US" sz="1200" dirty="0">
                <a:latin typeface="나눔스퀘어OTF_ac"/>
                <a:ea typeface="나눔스퀘어OTF_ac"/>
              </a:rPr>
              <a:t>℃  이상부터 불량률 증가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ko-KR" sz="1200" dirty="0">
                <a:latin typeface="나눔스퀘어OTF_ac"/>
                <a:ea typeface="나눔스퀘어OTF_ac"/>
              </a:rPr>
              <a:t>-&gt; 31</a:t>
            </a:r>
            <a:r>
              <a:rPr lang="ko-KR" altLang="en-US" sz="1200" dirty="0">
                <a:latin typeface="나눔스퀘어OTF_ac"/>
                <a:ea typeface="나눔스퀘어OTF_ac"/>
              </a:rPr>
              <a:t>℃  미만일 때가 가장 안정적</a:t>
            </a:r>
            <a:endParaRPr lang="en-US" altLang="ko-KR" sz="1200" dirty="0">
              <a:latin typeface="나눔스퀘어OTF_ac"/>
              <a:ea typeface="나눔스퀘어OTF_ac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ko-KR" sz="1200" dirty="0">
                <a:latin typeface="나눔스퀘어OTF_ac"/>
                <a:ea typeface="나눔스퀘어OTF_ac"/>
              </a:rPr>
              <a:t>-&gt; </a:t>
            </a:r>
            <a:r>
              <a:rPr lang="ko-KR" altLang="en-US" sz="1200" dirty="0">
                <a:latin typeface="나눔스퀘어OTF_ac"/>
                <a:ea typeface="나눔스퀘어OTF_ac"/>
              </a:rPr>
              <a:t>해당 설비온도를 </a:t>
            </a:r>
            <a:r>
              <a:rPr lang="en-US" altLang="ko-KR" sz="1200" dirty="0">
                <a:latin typeface="나눔스퀘어OTF_ac"/>
                <a:ea typeface="나눔스퀘어OTF_ac"/>
              </a:rPr>
              <a:t>31</a:t>
            </a:r>
            <a:r>
              <a:rPr lang="ko-KR" altLang="en-US" sz="1200" dirty="0">
                <a:latin typeface="나눔스퀘어OTF_ac"/>
                <a:ea typeface="나눔스퀘어OTF_ac"/>
              </a:rPr>
              <a:t>℃  미만의 최적온도를 유지하여 불량률 개선</a:t>
            </a:r>
            <a:endParaRPr lang="en-US" altLang="ko-KR" sz="1200" dirty="0">
              <a:latin typeface="나눔스퀘어OTF_ac"/>
              <a:ea typeface="나눔스퀘어OTF_a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E70D82-F3D1-4F05-9851-9CB8921C8195}"/>
              </a:ext>
            </a:extLst>
          </p:cNvPr>
          <p:cNvSpPr txBox="1"/>
          <p:nvPr/>
        </p:nvSpPr>
        <p:spPr>
          <a:xfrm>
            <a:off x="2061713" y="1462871"/>
            <a:ext cx="577969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현상 온도가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30.5 ℃ ~30.6 ℃, 31.4 ℃ ~31.5 ℃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 때 최적의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수율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94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영향인자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12D8F5-099C-4A05-95F9-E602CA41EFC0}"/>
              </a:ext>
            </a:extLst>
          </p:cNvPr>
          <p:cNvSpPr/>
          <p:nvPr/>
        </p:nvSpPr>
        <p:spPr>
          <a:xfrm>
            <a:off x="674270" y="1689585"/>
            <a:ext cx="8557459" cy="4493815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CE8AF45-8E98-4CA9-A71A-5310DC640644}"/>
              </a:ext>
            </a:extLst>
          </p:cNvPr>
          <p:cNvSpPr/>
          <p:nvPr/>
        </p:nvSpPr>
        <p:spPr>
          <a:xfrm>
            <a:off x="3760633" y="1004092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소성 배기량</a:t>
            </a:r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5BC3A979-365D-4C3E-B1C2-3B5FEC45FA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846463"/>
              </p:ext>
            </p:extLst>
          </p:nvPr>
        </p:nvGraphicFramePr>
        <p:xfrm>
          <a:off x="2753302" y="1767862"/>
          <a:ext cx="4396518" cy="2565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D46675-F5C2-47D9-9BDF-9D9BA816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3" name="표 21">
            <a:extLst>
              <a:ext uri="{FF2B5EF4-FFF2-40B4-BE49-F238E27FC236}">
                <a16:creationId xmlns:a16="http://schemas.microsoft.com/office/drawing/2014/main" id="{BEC5F3B4-37AB-4F51-B0B6-E8836D66A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39952"/>
              </p:ext>
            </p:extLst>
          </p:nvPr>
        </p:nvGraphicFramePr>
        <p:xfrm>
          <a:off x="1395746" y="4472161"/>
          <a:ext cx="3453566" cy="125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3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1726783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3243㎥/min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3243㎥/min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미만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4190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</a:tbl>
          </a:graphicData>
        </a:graphic>
      </p:graphicFrame>
      <p:sp>
        <p:nvSpPr>
          <p:cNvPr id="5" name="_x632142568">
            <a:extLst>
              <a:ext uri="{FF2B5EF4-FFF2-40B4-BE49-F238E27FC236}">
                <a16:creationId xmlns:a16="http://schemas.microsoft.com/office/drawing/2014/main" id="{1B56E9DB-2E9F-4C7D-ADEA-8A709CE48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690" y="4645618"/>
            <a:ext cx="4502089" cy="91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3243(㎥/min)</a:t>
            </a:r>
            <a:r>
              <a:rPr lang="ko-KR" altLang="en-US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미만 일 때 불량률 대폭 증가</a:t>
            </a:r>
            <a:endParaRPr lang="en-US" altLang="ko-KR" sz="12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</a:t>
            </a:r>
            <a:r>
              <a:rPr lang="ko-KR" altLang="en-US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3243(㎥/min)</a:t>
            </a:r>
            <a:r>
              <a:rPr lang="ko-KR" altLang="en-US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이상의 배기량을 조절해 불량률 개선</a:t>
            </a:r>
            <a:endParaRPr lang="en-US" altLang="ko-KR" sz="12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6" name="_x632142568">
            <a:extLst>
              <a:ext uri="{FF2B5EF4-FFF2-40B4-BE49-F238E27FC236}">
                <a16:creationId xmlns:a16="http://schemas.microsoft.com/office/drawing/2014/main" id="{0BAFE7DB-E8C8-4F33-9CEC-635507C6F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0772" y="4149536"/>
            <a:ext cx="1761332" cy="2656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</a:t>
            </a:r>
            <a:r>
              <a:rPr lang="en-US" altLang="ko-KR" sz="12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양품 개수 추가 예정</a:t>
            </a:r>
            <a:endParaRPr lang="en-US" altLang="ko-KR" sz="12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654644-5040-43E6-B2DE-676D0496D944}"/>
              </a:ext>
            </a:extLst>
          </p:cNvPr>
          <p:cNvSpPr txBox="1"/>
          <p:nvPr/>
        </p:nvSpPr>
        <p:spPr>
          <a:xfrm>
            <a:off x="2061713" y="1462871"/>
            <a:ext cx="577969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 배기량이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3543~3642 (㎥/min)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 때 최적의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수율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72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3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 패턴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65377A0-B22A-4258-8489-1E9FF7C728D1}"/>
              </a:ext>
            </a:extLst>
          </p:cNvPr>
          <p:cNvSpPr/>
          <p:nvPr/>
        </p:nvSpPr>
        <p:spPr>
          <a:xfrm>
            <a:off x="682443" y="1268710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5" name="제목 1">
            <a:extLst>
              <a:ext uri="{FF2B5EF4-FFF2-40B4-BE49-F238E27FC236}">
                <a16:creationId xmlns:a16="http://schemas.microsoft.com/office/drawing/2014/main" id="{7C9277B4-AA5D-4A7C-AE38-8605C7DE0159}"/>
              </a:ext>
            </a:extLst>
          </p:cNvPr>
          <p:cNvSpPr>
            <a:spLocks noGrp="1"/>
          </p:cNvSpPr>
          <p:nvPr/>
        </p:nvSpPr>
        <p:spPr>
          <a:xfrm>
            <a:off x="2742770" y="1243534"/>
            <a:ext cx="4420457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&lt;LOT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불량률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A2A0CCFC-6B5F-4D43-AFB1-9E28DEFC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84" y="2904475"/>
            <a:ext cx="5944560" cy="2967273"/>
          </a:xfrm>
          <a:prstGeom prst="rect">
            <a:avLst/>
          </a:prstGeom>
        </p:spPr>
      </p:pic>
      <p:sp>
        <p:nvSpPr>
          <p:cNvPr id="87" name="제목 1">
            <a:extLst>
              <a:ext uri="{FF2B5EF4-FFF2-40B4-BE49-F238E27FC236}">
                <a16:creationId xmlns:a16="http://schemas.microsoft.com/office/drawing/2014/main" id="{22535FBC-B53F-4763-BBCD-6A340E17CB12}"/>
              </a:ext>
            </a:extLst>
          </p:cNvPr>
          <p:cNvSpPr>
            <a:spLocks noGrp="1"/>
          </p:cNvSpPr>
          <p:nvPr/>
        </p:nvSpPr>
        <p:spPr>
          <a:xfrm>
            <a:off x="674271" y="1613181"/>
            <a:ext cx="4561872" cy="146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평균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10.68 % (red line)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180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이후부터 불량률이 증가한 추세를 보임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/>
            <a:endParaRPr lang="ko-KR" altLang="en-US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8B970B-7C97-4ABB-99A2-7C95F9F5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93BBE08-F025-49A3-8CE4-6B214F1328F7}"/>
              </a:ext>
            </a:extLst>
          </p:cNvPr>
          <p:cNvSpPr/>
          <p:nvPr/>
        </p:nvSpPr>
        <p:spPr>
          <a:xfrm>
            <a:off x="4952998" y="1876907"/>
            <a:ext cx="520308" cy="503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77A93F9-9F8B-42BC-B9D2-83C0C8C55FF4}"/>
              </a:ext>
            </a:extLst>
          </p:cNvPr>
          <p:cNvSpPr>
            <a:spLocks noGrp="1"/>
          </p:cNvSpPr>
          <p:nvPr/>
        </p:nvSpPr>
        <p:spPr>
          <a:xfrm>
            <a:off x="5665686" y="1676963"/>
            <a:ext cx="3443650" cy="105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시간이 지남에 따라 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/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설비의 노후화 발생 가능성 인식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32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23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 패턴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65377A0-B22A-4258-8489-1E9FF7C728D1}"/>
              </a:ext>
            </a:extLst>
          </p:cNvPr>
          <p:cNvSpPr/>
          <p:nvPr/>
        </p:nvSpPr>
        <p:spPr>
          <a:xfrm>
            <a:off x="682443" y="1268710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5" name="제목 1">
            <a:extLst>
              <a:ext uri="{FF2B5EF4-FFF2-40B4-BE49-F238E27FC236}">
                <a16:creationId xmlns:a16="http://schemas.microsoft.com/office/drawing/2014/main" id="{7C9277B4-AA5D-4A7C-AE38-8605C7DE0159}"/>
              </a:ext>
            </a:extLst>
          </p:cNvPr>
          <p:cNvSpPr>
            <a:spLocks noGrp="1"/>
          </p:cNvSpPr>
          <p:nvPr/>
        </p:nvSpPr>
        <p:spPr>
          <a:xfrm>
            <a:off x="1299485" y="718591"/>
            <a:ext cx="7220378" cy="768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유의미한 설비와 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Vital Few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통한 설비의 노후화 가능성 검정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7" name="제목 1">
            <a:extLst>
              <a:ext uri="{FF2B5EF4-FFF2-40B4-BE49-F238E27FC236}">
                <a16:creationId xmlns:a16="http://schemas.microsoft.com/office/drawing/2014/main" id="{22535FBC-B53F-4763-BBCD-6A340E17CB12}"/>
              </a:ext>
            </a:extLst>
          </p:cNvPr>
          <p:cNvSpPr>
            <a:spLocks noGrp="1"/>
          </p:cNvSpPr>
          <p:nvPr/>
        </p:nvSpPr>
        <p:spPr>
          <a:xfrm>
            <a:off x="989029" y="1613181"/>
            <a:ext cx="4247114" cy="146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작업시각에 따른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</a:p>
          <a:p>
            <a:pPr algn="just"/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 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온도 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8B970B-7C97-4ABB-99A2-7C95F9F5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0CEF3B-1EBA-4F35-A6B7-2776369A8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92" y="2663440"/>
            <a:ext cx="3788914" cy="2472153"/>
          </a:xfrm>
          <a:prstGeom prst="rect">
            <a:avLst/>
          </a:prstGeom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2268F7B2-2E1C-4D9C-AF83-792AE161EB5B}"/>
              </a:ext>
            </a:extLst>
          </p:cNvPr>
          <p:cNvSpPr>
            <a:spLocks noGrp="1"/>
          </p:cNvSpPr>
          <p:nvPr/>
        </p:nvSpPr>
        <p:spPr>
          <a:xfrm>
            <a:off x="5158595" y="1642404"/>
            <a:ext cx="4412955" cy="146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작업시각에 따른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</a:p>
          <a:p>
            <a:pPr algn="just"/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 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현상 온도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7D330B-D84C-4EBD-9215-876141E97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597" y="2663439"/>
            <a:ext cx="3798069" cy="24721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799F40B-6169-4647-91AB-1AF9E7127C17}"/>
              </a:ext>
            </a:extLst>
          </p:cNvPr>
          <p:cNvSpPr/>
          <p:nvPr/>
        </p:nvSpPr>
        <p:spPr>
          <a:xfrm>
            <a:off x="1014092" y="2663439"/>
            <a:ext cx="3788913" cy="8283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F868FD-ABBD-4086-8DC5-DCCA0D271803}"/>
              </a:ext>
            </a:extLst>
          </p:cNvPr>
          <p:cNvSpPr/>
          <p:nvPr/>
        </p:nvSpPr>
        <p:spPr>
          <a:xfrm>
            <a:off x="5158598" y="2689643"/>
            <a:ext cx="3798068" cy="8283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70F318CB-D31F-431C-9698-EC59BA5AE262}"/>
              </a:ext>
            </a:extLst>
          </p:cNvPr>
          <p:cNvSpPr>
            <a:spLocks noGrp="1"/>
          </p:cNvSpPr>
          <p:nvPr/>
        </p:nvSpPr>
        <p:spPr>
          <a:xfrm>
            <a:off x="692941" y="4934436"/>
            <a:ext cx="9449662" cy="1467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 설비에서 시간이 지남에 따라 현상 온도가 일정하지 않은 문제가 존재함을 확인함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-&gt; 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 설비의 개선 혹은 최적경로 탐색을 통한 개선이 필요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FB331-244D-48ED-8BFD-17A4028C63A9}"/>
              </a:ext>
            </a:extLst>
          </p:cNvPr>
          <p:cNvSpPr txBox="1"/>
          <p:nvPr/>
        </p:nvSpPr>
        <p:spPr>
          <a:xfrm>
            <a:off x="802257" y="1462871"/>
            <a:ext cx="831586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호기에 비해 불량률이 높은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호기 설비의 경우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시간이 지남에 따라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31.5 ℃ ~32 ℃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발생이 빈번하게 나타남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 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78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1C24313B-B157-4E69-B8D9-12EF4FDD604F}"/>
              </a:ext>
            </a:extLst>
          </p:cNvPr>
          <p:cNvSpPr/>
          <p:nvPr/>
        </p:nvSpPr>
        <p:spPr>
          <a:xfrm>
            <a:off x="5098112" y="1621003"/>
            <a:ext cx="4489410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121023-8A28-4BFC-AA4D-F0A6B5751886}"/>
              </a:ext>
            </a:extLst>
          </p:cNvPr>
          <p:cNvSpPr/>
          <p:nvPr/>
        </p:nvSpPr>
        <p:spPr>
          <a:xfrm>
            <a:off x="314637" y="1629629"/>
            <a:ext cx="4489411" cy="485903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잘린 한쪽 모서리 45">
            <a:extLst>
              <a:ext uri="{FF2B5EF4-FFF2-40B4-BE49-F238E27FC236}">
                <a16:creationId xmlns:a16="http://schemas.microsoft.com/office/drawing/2014/main" id="{36930B47-04C1-4AF6-A5F2-C5F10F6FC460}"/>
              </a:ext>
            </a:extLst>
          </p:cNvPr>
          <p:cNvSpPr/>
          <p:nvPr/>
        </p:nvSpPr>
        <p:spPr>
          <a:xfrm rot="10800000" flipH="1">
            <a:off x="427757" y="4636294"/>
            <a:ext cx="4261452" cy="1657388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 방안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최적경로 탐색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2E8643-C4EB-4754-B9CC-99D06B5B52BA}"/>
              </a:ext>
            </a:extLst>
          </p:cNvPr>
          <p:cNvSpPr/>
          <p:nvPr/>
        </p:nvSpPr>
        <p:spPr>
          <a:xfrm>
            <a:off x="263860" y="1205928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영향인자를 고려한 최적경로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C74ED4-DA61-42A4-B964-4EAAF7959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75528"/>
              </p:ext>
            </p:extLst>
          </p:nvPr>
        </p:nvGraphicFramePr>
        <p:xfrm>
          <a:off x="427757" y="1871936"/>
          <a:ext cx="4261452" cy="2639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242">
                  <a:extLst>
                    <a:ext uri="{9D8B030D-6E8A-4147-A177-3AD203B41FA5}">
                      <a16:colId xmlns:a16="http://schemas.microsoft.com/office/drawing/2014/main" val="134550693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867796276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38785472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924950811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2426644810"/>
                    </a:ext>
                  </a:extLst>
                </a:gridCol>
                <a:gridCol w="710242">
                  <a:extLst>
                    <a:ext uri="{9D8B030D-6E8A-4147-A177-3AD203B41FA5}">
                      <a16:colId xmlns:a16="http://schemas.microsoft.com/office/drawing/2014/main" val="1088679376"/>
                    </a:ext>
                  </a:extLst>
                </a:gridCol>
              </a:tblGrid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AGRTD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유전체소성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명점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양품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(%)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5306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236420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12.75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93901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626776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597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44246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066424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92998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13.08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24975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46721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7.65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157235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076617"/>
                  </a:ext>
                </a:extLst>
              </a:tr>
              <a:tr h="20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4.74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93400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6A1C7BBE-E23A-416A-B9E6-89D2DE8FF612}"/>
              </a:ext>
            </a:extLst>
          </p:cNvPr>
          <p:cNvSpPr txBox="1"/>
          <p:nvPr/>
        </p:nvSpPr>
        <p:spPr>
          <a:xfrm>
            <a:off x="427757" y="4636294"/>
            <a:ext cx="4564764" cy="15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BUS_DEVELOP_TEMP_TANK2(BUS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현상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DIELEC_FIRE_EXHAUST5_HEAT 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배기량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AG_RTD_TEMP_GLASS_OUT(AG RTD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배출 온도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다음과 같은 경로를 </a:t>
            </a:r>
            <a:r>
              <a:rPr lang="ko-KR" altLang="en-US" sz="11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채택시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불량률이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4.74%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까지 감소함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최적경로가 과부하시 차선경로를 채택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이하 경로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47" name="직각 삼각형 46">
            <a:extLst>
              <a:ext uri="{FF2B5EF4-FFF2-40B4-BE49-F238E27FC236}">
                <a16:creationId xmlns:a16="http://schemas.microsoft.com/office/drawing/2014/main" id="{94246DF0-9E0F-4C0A-9A61-4B02F6E9EDF3}"/>
              </a:ext>
            </a:extLst>
          </p:cNvPr>
          <p:cNvSpPr/>
          <p:nvPr/>
        </p:nvSpPr>
        <p:spPr>
          <a:xfrm rot="5400000">
            <a:off x="4373021" y="6001865"/>
            <a:ext cx="337927" cy="328952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B536E1-B63D-4F89-9B29-E3E00B60AF8A}"/>
              </a:ext>
            </a:extLst>
          </p:cNvPr>
          <p:cNvSpPr txBox="1"/>
          <p:nvPr/>
        </p:nvSpPr>
        <p:spPr>
          <a:xfrm>
            <a:off x="4849312" y="1648422"/>
            <a:ext cx="297451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endParaRPr lang="ko-KR" altLang="en-US" sz="12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6884470-D560-4EC3-91F1-B3AC14A88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24" r="13850" b="64912"/>
          <a:stretch/>
        </p:blipFill>
        <p:spPr>
          <a:xfrm>
            <a:off x="5317539" y="2199538"/>
            <a:ext cx="2129636" cy="46333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31AF3D3-0B88-49D3-9C21-13986BDF0025}"/>
              </a:ext>
            </a:extLst>
          </p:cNvPr>
          <p:cNvSpPr>
            <a:spLocks noGrp="1"/>
          </p:cNvSpPr>
          <p:nvPr/>
        </p:nvSpPr>
        <p:spPr>
          <a:xfrm>
            <a:off x="7574126" y="2006976"/>
            <a:ext cx="1574795" cy="935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31.4</a:t>
            </a:r>
            <a:r>
              <a:rPr lang="ko-KR" altLang="en-US" sz="1200" dirty="0">
                <a:latin typeface="나눔스퀘어OTF_ac"/>
                <a:ea typeface="나눔스퀘어OTF_ac"/>
              </a:rPr>
              <a:t> ℃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높을 경우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가능성이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FA5D5D-EF32-4270-B964-AB24D555D921}"/>
              </a:ext>
            </a:extLst>
          </p:cNvPr>
          <p:cNvSpPr txBox="1"/>
          <p:nvPr/>
        </p:nvSpPr>
        <p:spPr>
          <a:xfrm>
            <a:off x="4856085" y="3040440"/>
            <a:ext cx="297451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DIELEC_FIRE_EXHAUST_HEAT5</a:t>
            </a:r>
            <a:endParaRPr lang="ko-KR" altLang="en-US" sz="12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4" name="내용 개체 틀 5">
            <a:extLst>
              <a:ext uri="{FF2B5EF4-FFF2-40B4-BE49-F238E27FC236}">
                <a16:creationId xmlns:a16="http://schemas.microsoft.com/office/drawing/2014/main" id="{BBD58BCF-777A-4E0F-8592-8A1CE5703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54" b="17793"/>
          <a:stretch/>
        </p:blipFill>
        <p:spPr>
          <a:xfrm>
            <a:off x="5315588" y="3478719"/>
            <a:ext cx="2131588" cy="1194937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A269E85C-E614-4005-B9A0-809007CD7088}"/>
              </a:ext>
            </a:extLst>
          </p:cNvPr>
          <p:cNvSpPr>
            <a:spLocks noGrp="1"/>
          </p:cNvSpPr>
          <p:nvPr/>
        </p:nvSpPr>
        <p:spPr>
          <a:xfrm>
            <a:off x="7552766" y="3358101"/>
            <a:ext cx="1949374" cy="137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3243</a:t>
            </a:r>
            <a:r>
              <a:rPr lang="en-US" altLang="ko-KR" sz="12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(㎥/min)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낮으면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 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HEAT5 -&gt; HEAT4 -&gt; HEAT7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순서대로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5B1196-3005-439A-9FB2-6BF679C32482}"/>
              </a:ext>
            </a:extLst>
          </p:cNvPr>
          <p:cNvSpPr txBox="1"/>
          <p:nvPr/>
        </p:nvSpPr>
        <p:spPr>
          <a:xfrm>
            <a:off x="4857883" y="4850851"/>
            <a:ext cx="275862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</a:p>
        </p:txBody>
      </p:sp>
      <p:pic>
        <p:nvPicPr>
          <p:cNvPr id="27" name="내용 개체 틀 8">
            <a:extLst>
              <a:ext uri="{FF2B5EF4-FFF2-40B4-BE49-F238E27FC236}">
                <a16:creationId xmlns:a16="http://schemas.microsoft.com/office/drawing/2014/main" id="{85108474-F89F-4AE8-925A-C785BF26E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r="27386" b="61921"/>
          <a:stretch/>
        </p:blipFill>
        <p:spPr bwMode="auto">
          <a:xfrm>
            <a:off x="5315587" y="5216523"/>
            <a:ext cx="2084868" cy="115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9D6437B0-7590-4703-B2BA-AF6206426E01}"/>
              </a:ext>
            </a:extLst>
          </p:cNvPr>
          <p:cNvSpPr>
            <a:spLocks noGrp="1"/>
          </p:cNvSpPr>
          <p:nvPr/>
        </p:nvSpPr>
        <p:spPr>
          <a:xfrm>
            <a:off x="7521631" y="5343644"/>
            <a:ext cx="2065892" cy="867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AG_RTD_TEMP_GLASS_OUT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48</a:t>
            </a:r>
            <a:r>
              <a:rPr lang="ko-KR" altLang="en-US" sz="1200" dirty="0">
                <a:latin typeface="나눔스퀘어OTF_ac"/>
                <a:ea typeface="나눔스퀘어OTF_ac"/>
              </a:rPr>
              <a:t> ℃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높으면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발생 가능성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CEDF45-BDB7-4810-873A-85EEF4C7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ECBEDFE-DFE6-447C-BCBF-AA48FD873E32}"/>
              </a:ext>
            </a:extLst>
          </p:cNvPr>
          <p:cNvSpPr/>
          <p:nvPr/>
        </p:nvSpPr>
        <p:spPr>
          <a:xfrm>
            <a:off x="5098112" y="1205928"/>
            <a:ext cx="2384729" cy="357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차선경로 선택 시 고려사항</a:t>
            </a:r>
          </a:p>
        </p:txBody>
      </p:sp>
    </p:spTree>
    <p:extLst>
      <p:ext uri="{BB962C8B-B14F-4D97-AF65-F5344CB8AC3E}">
        <p14:creationId xmlns:p14="http://schemas.microsoft.com/office/powerpoint/2010/main" val="103094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 방안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0D8D5C-BE4C-433C-BA86-8B0D28C1A590}"/>
              </a:ext>
            </a:extLst>
          </p:cNvPr>
          <p:cNvSpPr/>
          <p:nvPr/>
        </p:nvSpPr>
        <p:spPr>
          <a:xfrm>
            <a:off x="674270" y="1218512"/>
            <a:ext cx="8557459" cy="4945432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81C9DF2-891D-4216-9869-855B535885C3}"/>
              </a:ext>
            </a:extLst>
          </p:cNvPr>
          <p:cNvSpPr>
            <a:spLocks noGrp="1"/>
          </p:cNvSpPr>
          <p:nvPr/>
        </p:nvSpPr>
        <p:spPr>
          <a:xfrm>
            <a:off x="674270" y="1272858"/>
            <a:ext cx="8557459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&lt;AG_RTD_TEMP_GLASS_OUT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구분에 따른 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BUS_DEVELOP_TEMP_TANK2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조건 제약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3299FF5E-957F-4E7C-8709-AB4ED3E56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78827"/>
              </p:ext>
            </p:extLst>
          </p:nvPr>
        </p:nvGraphicFramePr>
        <p:xfrm>
          <a:off x="2660539" y="1916110"/>
          <a:ext cx="4377545" cy="2706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421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642447">
                  <a:extLst>
                    <a:ext uri="{9D8B030D-6E8A-4147-A177-3AD203B41FA5}">
                      <a16:colId xmlns:a16="http://schemas.microsoft.com/office/drawing/2014/main" val="4232075458"/>
                    </a:ext>
                  </a:extLst>
                </a:gridCol>
                <a:gridCol w="701748">
                  <a:extLst>
                    <a:ext uri="{9D8B030D-6E8A-4147-A177-3AD203B41FA5}">
                      <a16:colId xmlns:a16="http://schemas.microsoft.com/office/drawing/2014/main" val="1166478334"/>
                    </a:ext>
                  </a:extLst>
                </a:gridCol>
                <a:gridCol w="721515">
                  <a:extLst>
                    <a:ext uri="{9D8B030D-6E8A-4147-A177-3AD203B41FA5}">
                      <a16:colId xmlns:a16="http://schemas.microsoft.com/office/drawing/2014/main" val="2548923327"/>
                    </a:ext>
                  </a:extLst>
                </a:gridCol>
                <a:gridCol w="703111">
                  <a:extLst>
                    <a:ext uri="{9D8B030D-6E8A-4147-A177-3AD203B41FA5}">
                      <a16:colId xmlns:a16="http://schemas.microsoft.com/office/drawing/2014/main" val="1375950186"/>
                    </a:ext>
                  </a:extLst>
                </a:gridCol>
                <a:gridCol w="669303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272141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AG_RTD</a:t>
                      </a:r>
                    </a:p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(46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℃이상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)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(%)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(%)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조건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℃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(%)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29.4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17.9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03648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22.6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92045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30.1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20.7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24.7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  <a:tr h="272141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27.7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28.7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21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302791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26.3</a:t>
                      </a:r>
                      <a:endParaRPr lang="en-US" sz="200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9627"/>
                  </a:ext>
                </a:extLst>
              </a:tr>
              <a:tr h="272141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24.4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471961"/>
                  </a:ext>
                </a:extLst>
              </a:tr>
              <a:tr h="160133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19.4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859878"/>
                  </a:ext>
                </a:extLst>
              </a:tr>
            </a:tbl>
          </a:graphicData>
        </a:graphic>
      </p:graphicFrame>
      <p:sp>
        <p:nvSpPr>
          <p:cNvPr id="22" name="제목 1">
            <a:extLst>
              <a:ext uri="{FF2B5EF4-FFF2-40B4-BE49-F238E27FC236}">
                <a16:creationId xmlns:a16="http://schemas.microsoft.com/office/drawing/2014/main" id="{8C7C5C57-25E8-4420-AE3E-9DF5E788FA38}"/>
              </a:ext>
            </a:extLst>
          </p:cNvPr>
          <p:cNvSpPr>
            <a:spLocks noGrp="1"/>
          </p:cNvSpPr>
          <p:nvPr/>
        </p:nvSpPr>
        <p:spPr>
          <a:xfrm>
            <a:off x="1035939" y="4672680"/>
            <a:ext cx="8437431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개선방안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AG_RTD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공정에서 배출 온도가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46</a:t>
            </a:r>
            <a:r>
              <a:rPr lang="ko-KR" altLang="en-US" sz="1400" dirty="0">
                <a:latin typeface="나눔스퀘어OTF_ac"/>
                <a:ea typeface="나눔스퀘어OTF_ac"/>
              </a:rPr>
              <a:t> ℃이상일 경우</a:t>
            </a:r>
            <a:r>
              <a:rPr lang="en-US" altLang="ko-KR" sz="1400" dirty="0">
                <a:latin typeface="나눔스퀘어OTF_ac"/>
                <a:ea typeface="나눔스퀘어OTF_ac"/>
              </a:rPr>
              <a:t>,</a:t>
            </a:r>
            <a:r>
              <a:rPr lang="ko-KR" altLang="en-US" sz="1400" dirty="0">
                <a:latin typeface="나눔스퀘어OTF_ac"/>
                <a:ea typeface="나눔스퀘어OTF_ac"/>
              </a:rPr>
              <a:t>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온도를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</a:t>
            </a:r>
            <a:r>
              <a:rPr lang="ko-KR" altLang="en-US" sz="1400" dirty="0">
                <a:latin typeface="나눔스퀘어OTF_ac"/>
                <a:ea typeface="나눔스퀘어OTF_ac"/>
              </a:rPr>
              <a:t>℃ 미만으로 유지하여 불량률 개선</a:t>
            </a:r>
            <a:endParaRPr lang="en-US" altLang="ko-KR" sz="1400" dirty="0">
              <a:latin typeface="나눔스퀘어OTF_ac"/>
              <a:ea typeface="나눔스퀘어OTF_ac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나눔스퀘어OTF_ac"/>
                <a:ea typeface="나눔스퀘어OTF_ac"/>
              </a:rPr>
              <a:t>근거 </a:t>
            </a:r>
            <a:r>
              <a:rPr lang="en-US" altLang="ko-KR" sz="1400" dirty="0">
                <a:latin typeface="나눔스퀘어OTF_ac"/>
                <a:ea typeface="나눔스퀘어OTF_ac"/>
              </a:rPr>
              <a:t>: AG_RTD</a:t>
            </a:r>
            <a:r>
              <a:rPr lang="ko-KR" altLang="en-US" sz="1400" dirty="0">
                <a:latin typeface="나눔스퀘어OTF_ac"/>
                <a:ea typeface="나눔스퀘어OTF_ac"/>
              </a:rPr>
              <a:t>공정에서 배출 온도가 높을수록 </a:t>
            </a:r>
            <a:r>
              <a:rPr lang="en-US" altLang="ko-KR" sz="1400" dirty="0">
                <a:latin typeface="나눔스퀘어OTF_ac"/>
                <a:ea typeface="나눔스퀘어OTF_ac"/>
              </a:rPr>
              <a:t>BUS</a:t>
            </a:r>
            <a:r>
              <a:rPr lang="ko-KR" altLang="en-US" sz="1400" dirty="0">
                <a:latin typeface="나눔스퀘어OTF_ac"/>
                <a:ea typeface="나눔스퀘어OTF_ac"/>
              </a:rPr>
              <a:t>전극 형성과정에서의 온도의 중요성이 높아진다</a:t>
            </a:r>
            <a:r>
              <a:rPr lang="en-US" altLang="ko-KR" sz="1400" dirty="0">
                <a:latin typeface="나눔스퀘어OTF_ac"/>
                <a:ea typeface="나눔스퀘어OTF_ac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나눔스퀘어OTF_ac"/>
                <a:ea typeface="나눔스퀘어OTF_ac"/>
              </a:rPr>
              <a:t>기대효과</a:t>
            </a:r>
            <a:r>
              <a:rPr lang="en-US" altLang="ko-KR" sz="1400" dirty="0">
                <a:latin typeface="나눔스퀘어OTF_ac"/>
                <a:ea typeface="나눔스퀘어OTF_ac"/>
              </a:rPr>
              <a:t>: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 방안 적용 시 약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10%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불량률 개선</a:t>
            </a:r>
            <a:r>
              <a:rPr lang="en-US" altLang="ko-KR" sz="1400" dirty="0">
                <a:latin typeface="나눔스퀘어OTF_ac"/>
                <a:ea typeface="나눔스퀘어OTF_ac"/>
              </a:rPr>
              <a:t>  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7A6023-1EFD-4606-9B05-73A9A0C16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31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 방안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최적조건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6A2975-3C87-47B4-88CE-687C367B4789}"/>
              </a:ext>
            </a:extLst>
          </p:cNvPr>
          <p:cNvSpPr/>
          <p:nvPr/>
        </p:nvSpPr>
        <p:spPr>
          <a:xfrm>
            <a:off x="674270" y="1136131"/>
            <a:ext cx="8557459" cy="5563407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CD4A4A3-72EF-4ECE-9F8D-1EFB86F010FD}"/>
              </a:ext>
            </a:extLst>
          </p:cNvPr>
          <p:cNvSpPr>
            <a:spLocks noGrp="1"/>
          </p:cNvSpPr>
          <p:nvPr/>
        </p:nvSpPr>
        <p:spPr>
          <a:xfrm>
            <a:off x="1233577" y="1250052"/>
            <a:ext cx="7441114" cy="4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&lt;BUS_DEVELOP_TEMP_TANK2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 구분에 따른 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DIELEC_FIRE_EXHAUST_HEAT5 </a:t>
            </a:r>
            <a:r>
              <a:rPr lang="ko-KR" altLang="en-US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조건 제약</a:t>
            </a:r>
            <a:r>
              <a:rPr lang="en-US" altLang="ko-KR" sz="14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  <a:endParaRPr lang="ko-KR" altLang="en-US" sz="1400" b="1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25" name="표 21">
            <a:extLst>
              <a:ext uri="{FF2B5EF4-FFF2-40B4-BE49-F238E27FC236}">
                <a16:creationId xmlns:a16="http://schemas.microsoft.com/office/drawing/2014/main" id="{4E5C635C-7267-49BC-AF18-143C952C9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987489"/>
              </p:ext>
            </p:extLst>
          </p:nvPr>
        </p:nvGraphicFramePr>
        <p:xfrm>
          <a:off x="2204154" y="1686244"/>
          <a:ext cx="5497691" cy="4013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974">
                  <a:extLst>
                    <a:ext uri="{9D8B030D-6E8A-4147-A177-3AD203B41FA5}">
                      <a16:colId xmlns:a16="http://schemas.microsoft.com/office/drawing/2014/main" val="2331480832"/>
                    </a:ext>
                  </a:extLst>
                </a:gridCol>
                <a:gridCol w="622169">
                  <a:extLst>
                    <a:ext uri="{9D8B030D-6E8A-4147-A177-3AD203B41FA5}">
                      <a16:colId xmlns:a16="http://schemas.microsoft.com/office/drawing/2014/main" val="4232075458"/>
                    </a:ext>
                  </a:extLst>
                </a:gridCol>
                <a:gridCol w="886120">
                  <a:extLst>
                    <a:ext uri="{9D8B030D-6E8A-4147-A177-3AD203B41FA5}">
                      <a16:colId xmlns:a16="http://schemas.microsoft.com/office/drawing/2014/main" val="1166478334"/>
                    </a:ext>
                  </a:extLst>
                </a:gridCol>
                <a:gridCol w="650449">
                  <a:extLst>
                    <a:ext uri="{9D8B030D-6E8A-4147-A177-3AD203B41FA5}">
                      <a16:colId xmlns:a16="http://schemas.microsoft.com/office/drawing/2014/main" val="2548923327"/>
                    </a:ext>
                  </a:extLst>
                </a:gridCol>
                <a:gridCol w="1216058">
                  <a:extLst>
                    <a:ext uri="{9D8B030D-6E8A-4147-A177-3AD203B41FA5}">
                      <a16:colId xmlns:a16="http://schemas.microsoft.com/office/drawing/2014/main" val="1375950186"/>
                    </a:ext>
                  </a:extLst>
                </a:gridCol>
                <a:gridCol w="1160921">
                  <a:extLst>
                    <a:ext uri="{9D8B030D-6E8A-4147-A177-3AD203B41FA5}">
                      <a16:colId xmlns:a16="http://schemas.microsoft.com/office/drawing/2014/main" val="4095321520"/>
                    </a:ext>
                  </a:extLst>
                </a:gridCol>
              </a:tblGrid>
              <a:tr h="21957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(31.4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℃이상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)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(%)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BUS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현상 설비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불량률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(%)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조건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(㎥/min) 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불량률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(%)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474216"/>
                  </a:ext>
                </a:extLst>
              </a:tr>
              <a:tr h="228895"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11.6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10.5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036482"/>
                  </a:ext>
                </a:extLst>
              </a:tr>
              <a:tr h="228895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1.9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92045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12.8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10.6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321452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4.6</a:t>
                      </a:r>
                      <a:endParaRPr lang="en-US" sz="12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860555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7.9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684158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1.9</a:t>
                      </a:r>
                      <a:endParaRPr lang="en-US" sz="12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691219"/>
                  </a:ext>
                </a:extLst>
              </a:tr>
              <a:tr h="228895"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6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9.5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8.4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302791"/>
                  </a:ext>
                </a:extLst>
              </a:tr>
              <a:tr h="228895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미만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2.9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749627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12.3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10.9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5471961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6.5</a:t>
                      </a:r>
                      <a:endParaRPr lang="en-US" sz="12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275511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호기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endParaRPr lang="en-US" altLang="ko-Kore-KR" sz="12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3243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6.6</a:t>
                      </a:r>
                      <a:endParaRPr 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859878"/>
                  </a:ext>
                </a:extLst>
              </a:tr>
              <a:tr h="22715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3900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이상</a:t>
                      </a:r>
                      <a:endParaRPr lang="ko-KR" altLang="en-US" sz="20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3.5</a:t>
                      </a:r>
                      <a:endParaRPr lang="en-US" sz="1200" dirty="0"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222105"/>
                  </a:ext>
                </a:extLst>
              </a:tr>
            </a:tbl>
          </a:graphicData>
        </a:graphic>
      </p:graphicFrame>
      <p:sp>
        <p:nvSpPr>
          <p:cNvPr id="26" name="제목 1">
            <a:extLst>
              <a:ext uri="{FF2B5EF4-FFF2-40B4-BE49-F238E27FC236}">
                <a16:creationId xmlns:a16="http://schemas.microsoft.com/office/drawing/2014/main" id="{115080EE-66CD-4B43-AA2F-76BC0CB4D095}"/>
              </a:ext>
            </a:extLst>
          </p:cNvPr>
          <p:cNvSpPr>
            <a:spLocks noGrp="1"/>
          </p:cNvSpPr>
          <p:nvPr/>
        </p:nvSpPr>
        <p:spPr>
          <a:xfrm>
            <a:off x="1233577" y="5558748"/>
            <a:ext cx="7726542" cy="1193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개선방안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현상온도가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31.4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rPr>
              <a:t> ℃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이상인 경우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배기량을 늘려 불량률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근거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BUS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현상 시 온도는 기포생성에 영향을 줄 수 있고 기포생성을 억제하기 위해선 소성 배기량을 증가시켜야 함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기대효과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 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 방안 적용 시 전체 불량률 약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5%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개선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7" name="슬라이드 번호 개체 틀 1">
            <a:extLst>
              <a:ext uri="{FF2B5EF4-FFF2-40B4-BE49-F238E27FC236}">
                <a16:creationId xmlns:a16="http://schemas.microsoft.com/office/drawing/2014/main" id="{51BF440C-6BD1-4193-A576-2CBCA31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9C157DA9-D061-434C-A620-33FE0A54C44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AAFBFD-8EF5-4A3D-94F9-E3CCFE208903}"/>
              </a:ext>
            </a:extLst>
          </p:cNvPr>
          <p:cNvSpPr txBox="1"/>
          <p:nvPr/>
        </p:nvSpPr>
        <p:spPr>
          <a:xfrm>
            <a:off x="-292344" y="1967290"/>
            <a:ext cx="7588059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ym typeface="Wingdings" panose="05000000000000000000" pitchFamily="2" charset="2"/>
              </a:rPr>
              <a:t>기대성과에</a:t>
            </a:r>
            <a:r>
              <a:rPr lang="ko-KR" altLang="en-US" sz="1200" dirty="0" smtClean="0">
                <a:sym typeface="Wingdings" panose="05000000000000000000" pitchFamily="2" charset="2"/>
              </a:rPr>
              <a:t>  대해 정량적인 것과</a:t>
            </a:r>
            <a:r>
              <a:rPr lang="en-US" altLang="ko-KR" sz="1200" dirty="0" smtClean="0">
                <a:sym typeface="Wingdings" panose="05000000000000000000" pitchFamily="2" charset="2"/>
              </a:rPr>
              <a:t>, </a:t>
            </a:r>
            <a:r>
              <a:rPr lang="ko-KR" altLang="en-US" sz="1200" dirty="0" smtClean="0">
                <a:sym typeface="Wingdings" panose="05000000000000000000" pitchFamily="2" charset="2"/>
              </a:rPr>
              <a:t>정성적인 것에 대해 작성하여 추가하세요</a:t>
            </a:r>
            <a:r>
              <a:rPr lang="en-US" altLang="ko-KR" sz="1200" dirty="0" smtClean="0">
                <a:sym typeface="Wingdings" panose="05000000000000000000" pitchFamily="2" charset="2"/>
              </a:rPr>
              <a:t>!!  (</a:t>
            </a:r>
            <a:r>
              <a:rPr lang="ko-KR" altLang="en-US" sz="1200" dirty="0" smtClean="0">
                <a:sym typeface="Wingdings" panose="05000000000000000000" pitchFamily="2" charset="2"/>
              </a:rPr>
              <a:t>목표를 생각하여 </a:t>
            </a:r>
            <a:r>
              <a:rPr lang="en-US" altLang="ko-KR" sz="1200" dirty="0" smtClean="0">
                <a:sym typeface="Wingdings" panose="05000000000000000000" pitchFamily="2" charset="2"/>
              </a:rPr>
              <a:t>……)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995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727C885-1FC5-4689-AE20-08F815683459}"/>
              </a:ext>
            </a:extLst>
          </p:cNvPr>
          <p:cNvSpPr/>
          <p:nvPr/>
        </p:nvSpPr>
        <p:spPr>
          <a:xfrm rot="8764730">
            <a:off x="789472" y="1354861"/>
            <a:ext cx="2853383" cy="2131727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EE79D2-22A7-41A1-AC5D-BF3A9CC5DC71}"/>
              </a:ext>
            </a:extLst>
          </p:cNvPr>
          <p:cNvSpPr txBox="1"/>
          <p:nvPr/>
        </p:nvSpPr>
        <p:spPr>
          <a:xfrm>
            <a:off x="956946" y="1978153"/>
            <a:ext cx="1842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Contents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7BF99C7-0D42-4B17-8269-495BCC70092E}"/>
              </a:ext>
            </a:extLst>
          </p:cNvPr>
          <p:cNvCxnSpPr>
            <a:cxnSpLocks/>
          </p:cNvCxnSpPr>
          <p:nvPr/>
        </p:nvCxnSpPr>
        <p:spPr>
          <a:xfrm>
            <a:off x="2799471" y="-309489"/>
            <a:ext cx="0" cy="737147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D6BCD81-B0C8-4D95-BE1B-803E6957BDBF}"/>
              </a:ext>
            </a:extLst>
          </p:cNvPr>
          <p:cNvCxnSpPr>
            <a:cxnSpLocks/>
          </p:cNvCxnSpPr>
          <p:nvPr/>
        </p:nvCxnSpPr>
        <p:spPr>
          <a:xfrm flipH="1">
            <a:off x="-403412" y="-215153"/>
            <a:ext cx="4618957" cy="311971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22256F-6B2D-4BD1-9319-6171A1738730}"/>
              </a:ext>
            </a:extLst>
          </p:cNvPr>
          <p:cNvSpPr txBox="1"/>
          <p:nvPr/>
        </p:nvSpPr>
        <p:spPr>
          <a:xfrm>
            <a:off x="3521124" y="254904"/>
            <a:ext cx="694421" cy="6053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01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02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04</a:t>
            </a:r>
          </a:p>
          <a:p>
            <a:pPr>
              <a:lnSpc>
                <a:spcPct val="250000"/>
              </a:lnSpc>
            </a:pPr>
            <a:r>
              <a:rPr lang="en-US" altLang="ko-KR" sz="3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05</a:t>
            </a:r>
            <a:endParaRPr lang="ko-KR" altLang="en-US" sz="3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E51AB-7F65-4633-9CF5-3E8EACDA94A1}"/>
              </a:ext>
            </a:extLst>
          </p:cNvPr>
          <p:cNvSpPr txBox="1"/>
          <p:nvPr/>
        </p:nvSpPr>
        <p:spPr>
          <a:xfrm>
            <a:off x="4397445" y="863706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4F8BDD-47DB-43DA-B8A9-871CB01211A9}"/>
              </a:ext>
            </a:extLst>
          </p:cNvPr>
          <p:cNvSpPr txBox="1"/>
          <p:nvPr/>
        </p:nvSpPr>
        <p:spPr>
          <a:xfrm>
            <a:off x="4426864" y="2093685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B16519-500C-4470-86D7-6EE8B8EA8FAC}"/>
              </a:ext>
            </a:extLst>
          </p:cNvPr>
          <p:cNvSpPr txBox="1"/>
          <p:nvPr/>
        </p:nvSpPr>
        <p:spPr>
          <a:xfrm>
            <a:off x="4438358" y="3299855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6AE06E-8929-4496-9CA8-4B7EF16E2704}"/>
              </a:ext>
            </a:extLst>
          </p:cNvPr>
          <p:cNvSpPr txBox="1"/>
          <p:nvPr/>
        </p:nvSpPr>
        <p:spPr>
          <a:xfrm>
            <a:off x="4426864" y="4523277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 방안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CCC90A-576B-4241-86B0-57985CD5E6F2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6EAB2B-7451-4AF8-A693-3321DF90B286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5BFBEEE-C546-487A-9BF4-2E5E07CAC56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5648613-C2D7-46CE-AF13-FF562592AD06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4696739-DE8C-4546-9738-EA49981D0D1E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FF2587-CCF7-484E-8829-4C16AD898A75}"/>
              </a:ext>
            </a:extLst>
          </p:cNvPr>
          <p:cNvSpPr txBox="1"/>
          <p:nvPr/>
        </p:nvSpPr>
        <p:spPr>
          <a:xfrm>
            <a:off x="4426864" y="5746699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69BE0F-A710-4B33-BC46-C67FAC6A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8B6154-211E-4A9F-B333-E5A8E805BAE7}"/>
              </a:ext>
            </a:extLst>
          </p:cNvPr>
          <p:cNvSpPr txBox="1"/>
          <p:nvPr/>
        </p:nvSpPr>
        <p:spPr>
          <a:xfrm>
            <a:off x="216873" y="316159"/>
            <a:ext cx="7815669" cy="332398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아래 내용으로 정리하세요</a:t>
            </a:r>
            <a:endParaRPr lang="en-US" altLang="ko-KR" dirty="0" smtClean="0"/>
          </a:p>
          <a:p>
            <a:r>
              <a:rPr lang="en-US" altLang="ko-KR" dirty="0" smtClean="0"/>
              <a:t>1.</a:t>
            </a:r>
            <a:r>
              <a:rPr lang="en-US" altLang="ko-KR" dirty="0"/>
              <a:t> </a:t>
            </a:r>
            <a:r>
              <a:rPr lang="ko-KR" altLang="en-US" dirty="0"/>
              <a:t>조 최종보고서</a:t>
            </a:r>
            <a:r>
              <a:rPr lang="en-US" altLang="ko-KR" dirty="0"/>
              <a:t>(=</a:t>
            </a:r>
            <a:r>
              <a:rPr lang="ko-KR" altLang="en-US" dirty="0"/>
              <a:t>발표자료</a:t>
            </a:r>
            <a:r>
              <a:rPr lang="en-US" altLang="ko-KR" dirty="0"/>
              <a:t>) </a:t>
            </a:r>
            <a:r>
              <a:rPr lang="ko-KR" altLang="en-US" b="1" dirty="0"/>
              <a:t>목차</a:t>
            </a:r>
            <a:endParaRPr lang="ko-KR" altLang="en-US" dirty="0"/>
          </a:p>
          <a:p>
            <a:r>
              <a:rPr lang="ko-KR" altLang="en-US" dirty="0"/>
              <a:t>  </a:t>
            </a:r>
            <a:r>
              <a:rPr lang="en-US" altLang="ko-KR" dirty="0"/>
              <a:t>1) </a:t>
            </a:r>
            <a:r>
              <a:rPr lang="ko-KR" altLang="en-US" dirty="0"/>
              <a:t>추진배경 </a:t>
            </a:r>
            <a:r>
              <a:rPr lang="en-US" altLang="ko-KR" dirty="0"/>
              <a:t>: 1~2</a:t>
            </a:r>
            <a:r>
              <a:rPr lang="ko-KR" altLang="en-US" dirty="0"/>
              <a:t>장 </a:t>
            </a:r>
          </a:p>
          <a:p>
            <a:r>
              <a:rPr lang="ko-KR" altLang="en-US" dirty="0"/>
              <a:t>  </a:t>
            </a:r>
            <a:r>
              <a:rPr lang="en-US" altLang="ko-KR" dirty="0"/>
              <a:t>2) </a:t>
            </a:r>
            <a:r>
              <a:rPr lang="ko-KR" altLang="en-US" dirty="0"/>
              <a:t>현상 및 </a:t>
            </a:r>
            <a:r>
              <a:rPr lang="ko-KR" altLang="en-US" dirty="0" err="1"/>
              <a:t>개선기회</a:t>
            </a:r>
            <a:r>
              <a:rPr lang="ko-KR" altLang="en-US" dirty="0"/>
              <a:t> </a:t>
            </a:r>
            <a:r>
              <a:rPr lang="en-US" altLang="ko-KR" dirty="0"/>
              <a:t>: 1~2</a:t>
            </a:r>
            <a:r>
              <a:rPr lang="ko-KR" altLang="en-US" dirty="0"/>
              <a:t>장 </a:t>
            </a:r>
            <a:r>
              <a:rPr lang="en-US" altLang="ko-KR" dirty="0"/>
              <a:t>(</a:t>
            </a:r>
            <a:r>
              <a:rPr lang="ko-KR" altLang="en-US" dirty="0"/>
              <a:t>목표 포함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  </a:t>
            </a:r>
            <a:r>
              <a:rPr lang="en-US" altLang="ko-KR" dirty="0"/>
              <a:t>3) </a:t>
            </a:r>
            <a:r>
              <a:rPr lang="ko-KR" altLang="en-US" dirty="0"/>
              <a:t>분석결과 </a:t>
            </a:r>
            <a:r>
              <a:rPr lang="en-US" altLang="ko-KR" dirty="0"/>
              <a:t>: 5~6</a:t>
            </a:r>
            <a:r>
              <a:rPr lang="ko-KR" altLang="en-US" dirty="0"/>
              <a:t>장 </a:t>
            </a:r>
            <a:r>
              <a:rPr lang="en-US" altLang="ko-KR" dirty="0"/>
              <a:t>(</a:t>
            </a:r>
            <a:r>
              <a:rPr lang="ko-KR" altLang="en-US" dirty="0" err="1"/>
              <a:t>분석계획</a:t>
            </a:r>
            <a:r>
              <a:rPr lang="ko-KR" altLang="en-US" dirty="0"/>
              <a:t> 포함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  </a:t>
            </a:r>
            <a:r>
              <a:rPr lang="en-US" altLang="ko-KR" dirty="0"/>
              <a:t>4) </a:t>
            </a:r>
            <a:r>
              <a:rPr lang="ko-KR" altLang="en-US" dirty="0"/>
              <a:t>개선안 적용방안 </a:t>
            </a:r>
            <a:r>
              <a:rPr lang="en-US" altLang="ko-KR" dirty="0"/>
              <a:t>: 5~6</a:t>
            </a:r>
            <a:r>
              <a:rPr lang="ko-KR" altLang="en-US" dirty="0"/>
              <a:t>장</a:t>
            </a:r>
            <a:br>
              <a:rPr lang="ko-KR" altLang="en-US" dirty="0"/>
            </a:br>
            <a:r>
              <a:rPr lang="ko-KR" altLang="en-US" dirty="0"/>
              <a:t>    </a:t>
            </a:r>
            <a:r>
              <a:rPr lang="en-US" altLang="ko-KR" dirty="0"/>
              <a:t>- </a:t>
            </a:r>
            <a:r>
              <a:rPr lang="ko-KR" altLang="en-US" dirty="0"/>
              <a:t>기대성과 작성 </a:t>
            </a:r>
            <a:r>
              <a:rPr lang="en-US" altLang="ko-KR" dirty="0"/>
              <a:t>(</a:t>
            </a:r>
            <a:r>
              <a:rPr lang="ko-KR" altLang="en-US" dirty="0"/>
              <a:t>목표대비</a:t>
            </a:r>
            <a:r>
              <a:rPr lang="en-US" altLang="ko-KR" dirty="0"/>
              <a:t>.., </a:t>
            </a:r>
            <a:r>
              <a:rPr lang="ko-KR" altLang="en-US" dirty="0"/>
              <a:t>정량적 효과</a:t>
            </a:r>
            <a:r>
              <a:rPr lang="en-US" altLang="ko-KR" dirty="0"/>
              <a:t>&amp;</a:t>
            </a:r>
            <a:r>
              <a:rPr lang="ko-KR" altLang="en-US" dirty="0"/>
              <a:t>정성적 효과</a:t>
            </a:r>
            <a:r>
              <a:rPr lang="en-US" altLang="ko-KR" dirty="0"/>
              <a:t>)     </a:t>
            </a:r>
            <a:endParaRPr lang="ko-KR" altLang="en-US" dirty="0"/>
          </a:p>
          <a:p>
            <a:r>
              <a:rPr lang="ko-KR" altLang="en-US" dirty="0"/>
              <a:t>    </a:t>
            </a:r>
            <a:r>
              <a:rPr lang="en-US" altLang="ko-KR" dirty="0"/>
              <a:t>- </a:t>
            </a:r>
            <a:r>
              <a:rPr lang="ko-KR" altLang="en-US" dirty="0" smtClean="0"/>
              <a:t>사후관리</a:t>
            </a:r>
            <a:r>
              <a:rPr lang="en-US" altLang="ko-KR" dirty="0" smtClean="0"/>
              <a:t>_</a:t>
            </a:r>
            <a:r>
              <a:rPr lang="en-US" altLang="ko-KR" dirty="0"/>
              <a:t>Pilot test </a:t>
            </a:r>
            <a:r>
              <a:rPr lang="ko-KR" altLang="en-US" dirty="0"/>
              <a:t>및 공정관리 </a:t>
            </a:r>
          </a:p>
          <a:p>
            <a:r>
              <a:rPr lang="ko-KR" altLang="en-US" dirty="0"/>
              <a:t>  </a:t>
            </a:r>
            <a:r>
              <a:rPr lang="en-US" altLang="ko-KR" dirty="0"/>
              <a:t>5) Learned Lesson (</a:t>
            </a:r>
            <a:r>
              <a:rPr lang="ko-KR" altLang="en-US" dirty="0"/>
              <a:t>조원 개별 소감 포함</a:t>
            </a:r>
            <a:r>
              <a:rPr lang="en-US" altLang="ko-KR" dirty="0"/>
              <a:t>) : 1</a:t>
            </a:r>
            <a:r>
              <a:rPr lang="ko-KR" altLang="en-US" dirty="0"/>
              <a:t>장</a:t>
            </a:r>
          </a:p>
          <a:p>
            <a:r>
              <a:rPr lang="ko-KR" altLang="en-US" dirty="0"/>
              <a:t>  </a:t>
            </a:r>
            <a:r>
              <a:rPr lang="en-US" altLang="ko-KR" dirty="0"/>
              <a:t>6) </a:t>
            </a:r>
            <a:r>
              <a:rPr lang="ko-KR" altLang="en-US" dirty="0"/>
              <a:t>첨부 </a:t>
            </a:r>
            <a:r>
              <a:rPr lang="en-US" altLang="ko-KR" dirty="0"/>
              <a:t>: </a:t>
            </a:r>
            <a:r>
              <a:rPr lang="ko-KR" altLang="en-US" dirty="0"/>
              <a:t>세부내용</a:t>
            </a:r>
            <a:r>
              <a:rPr lang="en-US" altLang="ko-KR" dirty="0"/>
              <a:t>(</a:t>
            </a:r>
            <a:r>
              <a:rPr lang="ko-KR" altLang="en-US" dirty="0"/>
              <a:t>근거</a:t>
            </a:r>
            <a:r>
              <a:rPr lang="en-US" altLang="ko-KR" dirty="0"/>
              <a:t>) : page </a:t>
            </a:r>
            <a:r>
              <a:rPr lang="ko-KR" altLang="en-US" dirty="0"/>
              <a:t>제한 없음</a:t>
            </a:r>
          </a:p>
          <a:p>
            <a:r>
              <a:rPr lang="ko-KR" altLang="en-US" dirty="0"/>
              <a:t>     * 분석결과는 </a:t>
            </a:r>
            <a:r>
              <a:rPr lang="ko-KR" altLang="en-US" dirty="0" err="1"/>
              <a:t>핵심내용의</a:t>
            </a:r>
            <a:r>
              <a:rPr lang="ko-KR" altLang="en-US" dirty="0"/>
              <a:t> 요약정리 이므로 </a:t>
            </a:r>
            <a:r>
              <a:rPr lang="ko-KR" altLang="en-US" dirty="0" err="1"/>
              <a:t>분석과정</a:t>
            </a:r>
            <a:r>
              <a:rPr lang="en-US" altLang="ko-KR" dirty="0"/>
              <a:t>,</a:t>
            </a:r>
            <a:r>
              <a:rPr lang="ko-KR" altLang="en-US" dirty="0"/>
              <a:t>결과 등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1729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7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05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사후 관리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관리도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B7930-1884-4E68-AC01-0F42686DA366}"/>
              </a:ext>
            </a:extLst>
          </p:cNvPr>
          <p:cNvSpPr txBox="1"/>
          <p:nvPr/>
        </p:nvSpPr>
        <p:spPr>
          <a:xfrm>
            <a:off x="2620470" y="3146495"/>
            <a:ext cx="4665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피드백 반영</a:t>
            </a:r>
            <a:r>
              <a:rPr lang="en-US" altLang="ko-KR" sz="4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4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및 수정 중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129734" y="1182698"/>
            <a:ext cx="2061590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1. Pilot Test </a:t>
            </a:r>
            <a:r>
              <a:rPr lang="ko-KR" altLang="en-US" sz="1400" b="1" dirty="0" smtClean="0"/>
              <a:t>계획 </a:t>
            </a:r>
            <a:r>
              <a:rPr lang="en-US" altLang="ko-KR" sz="1400" b="1" dirty="0" smtClean="0"/>
              <a:t>: 1page</a:t>
            </a:r>
            <a:endParaRPr lang="en-US" altLang="ko-KR" sz="1200" b="1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1129734" y="1807003"/>
            <a:ext cx="2391680" cy="30777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2. </a:t>
            </a:r>
            <a:r>
              <a:rPr lang="ko-KR" altLang="en-US" sz="1400" b="1" dirty="0" smtClean="0"/>
              <a:t>공정관리</a:t>
            </a:r>
            <a:r>
              <a:rPr lang="en-US" altLang="ko-KR" sz="1400" b="1" dirty="0" smtClean="0"/>
              <a:t> (</a:t>
            </a:r>
            <a:r>
              <a:rPr lang="ko-KR" altLang="en-US" sz="1400" b="1" dirty="0" smtClean="0"/>
              <a:t>관리도</a:t>
            </a:r>
            <a:r>
              <a:rPr lang="en-US" altLang="ko-KR" sz="1400" b="1" dirty="0" smtClean="0"/>
              <a:t>) : 1page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332444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5205" y="136525"/>
            <a:ext cx="128016" cy="196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89213" y="136525"/>
            <a:ext cx="307848" cy="196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43136" y="136525"/>
            <a:ext cx="572516" cy="196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8813" y="136525"/>
            <a:ext cx="152400" cy="1965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75013" y="136525"/>
            <a:ext cx="457200" cy="1965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42376" y="152400"/>
            <a:ext cx="252983" cy="153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8827" y="306324"/>
            <a:ext cx="914399" cy="3916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29841" y="306324"/>
            <a:ext cx="496519" cy="3916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60931" y="306324"/>
            <a:ext cx="1219200" cy="3916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28827" y="990599"/>
            <a:ext cx="8819515" cy="5410201"/>
          </a:xfrm>
          <a:custGeom>
            <a:avLst/>
            <a:gdLst/>
            <a:ahLst/>
            <a:cxnLst/>
            <a:rect l="l" t="t" r="r" b="b"/>
            <a:pathLst>
              <a:path w="8819515" h="1256029">
                <a:moveTo>
                  <a:pt x="0" y="1255776"/>
                </a:moveTo>
                <a:lnTo>
                  <a:pt x="8819388" y="1255776"/>
                </a:lnTo>
                <a:lnTo>
                  <a:pt x="8819388" y="0"/>
                </a:lnTo>
                <a:lnTo>
                  <a:pt x="0" y="0"/>
                </a:lnTo>
                <a:lnTo>
                  <a:pt x="0" y="1255776"/>
                </a:lnTo>
                <a:close/>
              </a:path>
            </a:pathLst>
          </a:custGeom>
          <a:solidFill>
            <a:srgbClr val="A6A6A6">
              <a:alpha val="30979"/>
            </a:srgbClr>
          </a:solidFill>
        </p:spPr>
        <p:txBody>
          <a:bodyPr wrap="square" lIns="0" tIns="0" rIns="0" bIns="0" rtlCol="0"/>
          <a:lstStyle/>
          <a:p>
            <a:pPr>
              <a:lnSpc>
                <a:spcPct val="125000"/>
              </a:lnSpc>
            </a:pPr>
            <a:r>
              <a:rPr 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Q1. ‘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작업시간 편차에 의한 불량 차이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’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분석과 관련하여 질문 드립니다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  <a:p>
            <a:pPr>
              <a:lnSpc>
                <a:spcPct val="125000"/>
              </a:lnSpc>
            </a:pP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먼저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진행한 분석과정을 말씀드리면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gap 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이라는 파생 변수를 만들고  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‘gap = 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변량 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– LOT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평균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’ 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이라는 식을 세워서 히스토그램을 그려보았을 때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0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기준으로 불량률의 차이를 보이는 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ko-KR" altLang="en-US" sz="15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작업시간＇을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유의미한 변수로 선정하였습니다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  <a:p>
            <a:pPr>
              <a:lnSpc>
                <a:spcPct val="125000"/>
              </a:lnSpc>
            </a:pPr>
            <a:endParaRPr lang="en-US" altLang="ko-KR" sz="15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endParaRPr lang="en-US" altLang="ko-KR" sz="15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endParaRPr lang="en-US" altLang="ko-KR" sz="15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endParaRPr lang="en-US" altLang="ko-KR" sz="15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endParaRPr lang="en-US" altLang="ko-KR" sz="15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endParaRPr lang="en-US" altLang="ko-KR" sz="15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endParaRPr lang="en-US" altLang="ko-KR" sz="15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endParaRPr lang="en-US" altLang="ko-KR" sz="15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endParaRPr lang="en-US" altLang="ko-KR" sz="15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교수님께 드리고 싶은 질문은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</a:p>
          <a:p>
            <a:pPr>
              <a:lnSpc>
                <a:spcPct val="125000"/>
              </a:lnSpc>
            </a:pP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첫째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‘gap’ 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변수를 편차에 대응하는 변수로 생각해도 되는 지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만약 안 된다면 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작업시간 차이에 의한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’ 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 발생이란 구체적으로 어떤 의미인지 여쭤보고 싶습니다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  <a:p>
            <a:pPr>
              <a:lnSpc>
                <a:spcPct val="125000"/>
              </a:lnSpc>
            </a:pP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두번째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교수님께서 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정성적인 개선안이 도출될 수 있다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’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고 </a:t>
            </a:r>
            <a:r>
              <a:rPr lang="ko-KR" altLang="en-US" sz="15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말씀해주셨던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것처럼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‘gap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 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 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이상일 때 불량 발생이 높음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’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이라는 분석결과를 추상적으로 </a:t>
            </a:r>
            <a:r>
              <a:rPr lang="ko-KR" altLang="en-US" sz="15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결론내리지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않기 위해서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어떤 방향으로 접근해야 하는지 여쭤보고 싶습니다</a:t>
            </a:r>
            <a:r>
              <a:rPr lang="en-US" altLang="ko-KR" sz="1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 </a:t>
            </a:r>
          </a:p>
          <a:p>
            <a:pPr>
              <a:lnSpc>
                <a:spcPct val="125000"/>
              </a:lnSpc>
            </a:pPr>
            <a:endParaRPr sz="15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758E3B-67EA-44E3-A593-99D48C19A7A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515"/>
          <a:stretch/>
        </p:blipFill>
        <p:spPr>
          <a:xfrm>
            <a:off x="1948074" y="2209800"/>
            <a:ext cx="3419053" cy="2209800"/>
          </a:xfrm>
          <a:prstGeom prst="rect">
            <a:avLst/>
          </a:prstGeom>
        </p:spPr>
      </p:pic>
      <p:graphicFrame>
        <p:nvGraphicFramePr>
          <p:cNvPr id="19" name="표 22">
            <a:extLst>
              <a:ext uri="{FF2B5EF4-FFF2-40B4-BE49-F238E27FC236}">
                <a16:creationId xmlns:a16="http://schemas.microsoft.com/office/drawing/2014/main" id="{FD5D20E4-79C6-4E84-8480-9A3C83A18E6F}"/>
              </a:ext>
            </a:extLst>
          </p:cNvPr>
          <p:cNvGraphicFramePr>
            <a:graphicFrameLocks noGrp="1"/>
          </p:cNvGraphicFramePr>
          <p:nvPr/>
        </p:nvGraphicFramePr>
        <p:xfrm>
          <a:off x="6248400" y="2976742"/>
          <a:ext cx="1506026" cy="90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013">
                  <a:extLst>
                    <a:ext uri="{9D8B030D-6E8A-4147-A177-3AD203B41FA5}">
                      <a16:colId xmlns:a16="http://schemas.microsoft.com/office/drawing/2014/main" val="1267269363"/>
                    </a:ext>
                  </a:extLst>
                </a:gridCol>
                <a:gridCol w="753013">
                  <a:extLst>
                    <a:ext uri="{9D8B030D-6E8A-4147-A177-3AD203B41FA5}">
                      <a16:colId xmlns:a16="http://schemas.microsoft.com/office/drawing/2014/main" val="2600504529"/>
                    </a:ext>
                  </a:extLst>
                </a:gridCol>
              </a:tblGrid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편차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불량률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45802"/>
                  </a:ext>
                </a:extLst>
              </a:tr>
              <a:tr h="340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16.7%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857252"/>
                  </a:ext>
                </a:extLst>
              </a:tr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미만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7.3 %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610449"/>
                  </a:ext>
                </a:extLst>
              </a:tr>
            </a:tbl>
          </a:graphicData>
        </a:graphic>
      </p:graphicFrame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ED97FED6-6C45-45DE-8859-7FBECAE25704}"/>
              </a:ext>
            </a:extLst>
          </p:cNvPr>
          <p:cNvSpPr txBox="1">
            <a:spLocks/>
          </p:cNvSpPr>
          <p:nvPr/>
        </p:nvSpPr>
        <p:spPr>
          <a:xfrm>
            <a:off x="8488907" y="6356352"/>
            <a:ext cx="736056" cy="3651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157DA9-D061-434C-A620-33FE0A54C44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AFBFD-8EF5-4A3D-94F9-E3CCFE208903}"/>
              </a:ext>
            </a:extLst>
          </p:cNvPr>
          <p:cNvSpPr txBox="1"/>
          <p:nvPr/>
        </p:nvSpPr>
        <p:spPr>
          <a:xfrm>
            <a:off x="2675440" y="740397"/>
            <a:ext cx="7588059" cy="156966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ym typeface="Wingdings" panose="05000000000000000000" pitchFamily="2" charset="2"/>
              </a:rPr>
              <a:t>제가 작업시간 분석 관련 </a:t>
            </a:r>
            <a:r>
              <a:rPr lang="en-US" altLang="ko-KR" sz="1200" dirty="0">
                <a:sym typeface="Wingdings" panose="05000000000000000000" pitchFamily="2" charset="2"/>
              </a:rPr>
              <a:t>day7</a:t>
            </a:r>
            <a:r>
              <a:rPr lang="ko-KR" altLang="en-US" sz="1200" dirty="0">
                <a:sym typeface="Wingdings" panose="05000000000000000000" pitchFamily="2" charset="2"/>
              </a:rPr>
              <a:t> 멘트 </a:t>
            </a:r>
            <a:r>
              <a:rPr lang="ko-KR" altLang="en-US" sz="1200" dirty="0" err="1">
                <a:sym typeface="Wingdings" panose="05000000000000000000" pitchFamily="2" charset="2"/>
              </a:rPr>
              <a:t>추가시</a:t>
            </a:r>
            <a:r>
              <a:rPr lang="ko-KR" altLang="en-US" sz="1200" dirty="0"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ym typeface="Wingdings" panose="05000000000000000000" pitchFamily="2" charset="2"/>
              </a:rPr>
              <a:t>(</a:t>
            </a:r>
            <a:r>
              <a:rPr lang="ko-KR" altLang="en-US" sz="1200" dirty="0">
                <a:sym typeface="Wingdings" panose="05000000000000000000" pitchFamily="2" charset="2"/>
              </a:rPr>
              <a:t>아래 참조</a:t>
            </a:r>
            <a:r>
              <a:rPr lang="en-US" altLang="ko-KR" sz="1200" dirty="0">
                <a:sym typeface="Wingdings" panose="05000000000000000000" pitchFamily="2" charset="2"/>
              </a:rPr>
              <a:t>) “</a:t>
            </a:r>
            <a:r>
              <a:rPr lang="ko-KR" altLang="en-US" sz="1200" dirty="0">
                <a:sym typeface="Wingdings" panose="05000000000000000000" pitchFamily="2" charset="2"/>
              </a:rPr>
              <a:t>정성적</a:t>
            </a:r>
            <a:r>
              <a:rPr lang="en-US" altLang="ko-KR" sz="1200" dirty="0">
                <a:sym typeface="Wingdings" panose="05000000000000000000" pitchFamily="2" charset="2"/>
              </a:rPr>
              <a:t>….” </a:t>
            </a:r>
            <a:r>
              <a:rPr lang="ko-KR" altLang="en-US" sz="1200" dirty="0">
                <a:sym typeface="Wingdings" panose="05000000000000000000" pitchFamily="2" charset="2"/>
              </a:rPr>
              <a:t>가이드한 이유는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en-US" altLang="ko-KR" sz="1200" dirty="0">
                <a:sym typeface="Wingdings" panose="05000000000000000000" pitchFamily="2" charset="2"/>
              </a:rPr>
              <a:t>-.</a:t>
            </a:r>
            <a:r>
              <a:rPr lang="ko-KR" altLang="en-US" sz="1200" dirty="0">
                <a:sym typeface="Wingdings" panose="05000000000000000000" pitchFamily="2" charset="2"/>
              </a:rPr>
              <a:t>대부분 표준 작업시간이 정해져 있고</a:t>
            </a:r>
            <a:r>
              <a:rPr lang="en-US" altLang="ko-KR" sz="1200" dirty="0">
                <a:sym typeface="Wingdings" panose="05000000000000000000" pitchFamily="2" charset="2"/>
              </a:rPr>
              <a:t>(</a:t>
            </a:r>
            <a:r>
              <a:rPr lang="ko-KR" altLang="en-US" sz="1200" dirty="0">
                <a:sym typeface="Wingdings" panose="05000000000000000000" pitchFamily="2" charset="2"/>
              </a:rPr>
              <a:t>즉 변량</a:t>
            </a:r>
            <a:r>
              <a:rPr lang="en-US" altLang="ko-KR" sz="1200" dirty="0">
                <a:sym typeface="Wingdings" panose="05000000000000000000" pitchFamily="2" charset="2"/>
              </a:rPr>
              <a:t>-Lot </a:t>
            </a:r>
            <a:r>
              <a:rPr lang="ko-KR" altLang="en-US" sz="1200" dirty="0">
                <a:sym typeface="Wingdings" panose="05000000000000000000" pitchFamily="2" charset="2"/>
              </a:rPr>
              <a:t>평균은 기준이 될 수 없음</a:t>
            </a:r>
            <a:r>
              <a:rPr lang="en-US" altLang="ko-KR" sz="1200" dirty="0"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200" dirty="0">
                <a:sym typeface="Wingdings" panose="05000000000000000000" pitchFamily="2" charset="2"/>
              </a:rPr>
              <a:t>-.</a:t>
            </a:r>
            <a:r>
              <a:rPr lang="ko-KR" altLang="en-US" sz="1200" dirty="0">
                <a:sym typeface="Wingdings" panose="05000000000000000000" pitchFamily="2" charset="2"/>
              </a:rPr>
              <a:t>작업시간 증가로 인해 불량이 증가할 수도</a:t>
            </a:r>
            <a:r>
              <a:rPr lang="en-US" altLang="ko-KR" sz="1200" dirty="0">
                <a:sym typeface="Wingdings" panose="05000000000000000000" pitchFamily="2" charset="2"/>
              </a:rPr>
              <a:t>,</a:t>
            </a:r>
            <a:r>
              <a:rPr lang="ko-KR" altLang="en-US" sz="1200" dirty="0">
                <a:sym typeface="Wingdings" panose="05000000000000000000" pitchFamily="2" charset="2"/>
              </a:rPr>
              <a:t> 감소할 수도 있으나 그 시간 자체가 원인이라고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en-US" altLang="ko-KR" sz="1200" dirty="0">
                <a:sym typeface="Wingdings" panose="05000000000000000000" pitchFamily="2" charset="2"/>
              </a:rPr>
              <a:t>  </a:t>
            </a:r>
            <a:r>
              <a:rPr lang="ko-KR" altLang="en-US" sz="1200" dirty="0">
                <a:sym typeface="Wingdings" panose="05000000000000000000" pitchFamily="2" charset="2"/>
              </a:rPr>
              <a:t>결론지을 수 없는 경우가 많음</a:t>
            </a:r>
            <a:r>
              <a:rPr lang="en-US" altLang="ko-KR" sz="1200" dirty="0">
                <a:sym typeface="Wingdings" panose="05000000000000000000" pitchFamily="2" charset="2"/>
              </a:rPr>
              <a:t>(</a:t>
            </a:r>
            <a:r>
              <a:rPr lang="ko-KR" altLang="en-US" sz="1200" dirty="0">
                <a:sym typeface="Wingdings" panose="05000000000000000000" pitchFamily="2" charset="2"/>
              </a:rPr>
              <a:t>즉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작업시간 편차에 의해 불량 편차 발생할 수 있지만</a:t>
            </a:r>
            <a:endParaRPr lang="en-US" altLang="ko-KR" sz="12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200" dirty="0">
                <a:sym typeface="Wingdings" panose="05000000000000000000" pitchFamily="2" charset="2"/>
              </a:rPr>
              <a:t>인과관계 증명이 어려움</a:t>
            </a:r>
            <a:r>
              <a:rPr lang="en-US" altLang="ko-KR" sz="1200" dirty="0">
                <a:sym typeface="Wingdings" panose="05000000000000000000" pitchFamily="2" charset="2"/>
              </a:rPr>
              <a:t>)</a:t>
            </a:r>
          </a:p>
          <a:p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en-US" altLang="ko-KR" sz="1200" dirty="0">
                <a:sym typeface="Wingdings" panose="05000000000000000000" pitchFamily="2" charset="2"/>
              </a:rPr>
              <a:t>-.</a:t>
            </a:r>
            <a:r>
              <a:rPr lang="ko-KR" altLang="en-US" sz="1200" dirty="0">
                <a:sym typeface="Wingdings" panose="05000000000000000000" pitchFamily="2" charset="2"/>
              </a:rPr>
              <a:t>단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작업시간 증가는 생산 비용을 증가시키므로 증가 원인 등을 별도로 조사하여 개선하여 생산성 </a:t>
            </a:r>
            <a:r>
              <a:rPr lang="ko-KR" altLang="en-US" sz="1200" dirty="0" err="1">
                <a:sym typeface="Wingdings" panose="05000000000000000000" pitchFamily="2" charset="2"/>
              </a:rPr>
              <a:t>향상토록</a:t>
            </a:r>
            <a:r>
              <a:rPr lang="en-US" altLang="ko-KR" sz="1200" dirty="0">
                <a:sym typeface="Wingdings" panose="05000000000000000000" pitchFamily="2" charset="2"/>
              </a:rPr>
              <a:t>… </a:t>
            </a:r>
            <a:r>
              <a:rPr lang="ko-KR" altLang="en-US" sz="1200" dirty="0">
                <a:sym typeface="Wingdings" panose="05000000000000000000" pitchFamily="2" charset="2"/>
              </a:rPr>
              <a:t>이런 결론을 내릴 수 있음</a:t>
            </a:r>
            <a:endParaRPr lang="ko-KR" altLang="en-US" sz="1200" dirty="0"/>
          </a:p>
        </p:txBody>
      </p:sp>
      <p:sp>
        <p:nvSpPr>
          <p:cNvPr id="17" name="TextBox 29">
            <a:extLst>
              <a:ext uri="{FF2B5EF4-FFF2-40B4-BE49-F238E27FC236}">
                <a16:creationId xmlns:a16="http://schemas.microsoft.com/office/drawing/2014/main" id="{D61B759F-3BA6-4C6A-9DB0-9385B00E929B}"/>
              </a:ext>
            </a:extLst>
          </p:cNvPr>
          <p:cNvSpPr txBox="1"/>
          <p:nvPr/>
        </p:nvSpPr>
        <p:spPr>
          <a:xfrm>
            <a:off x="2611786" y="5290276"/>
            <a:ext cx="6517608" cy="69705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Day7: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-.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주의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: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작업시간 편차에 의한 불량 편차 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ok 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sym typeface="Wingdings" panose="05000000000000000000" pitchFamily="2" charset="2"/>
              </a:rPr>
              <a:t>개선방안은 어떻게 도출할 것인가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sym typeface="Wingdings" panose="05000000000000000000" pitchFamily="2" charset="2"/>
              </a:rPr>
              <a:t>?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  <a:sym typeface="Wingdings" panose="05000000000000000000" pitchFamily="2" charset="2"/>
              </a:rPr>
              <a:t>정성적인 개선안이 도출될 수 있음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2837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09E2A5-6062-4112-9149-A01E4D1B73E3}"/>
              </a:ext>
            </a:extLst>
          </p:cNvPr>
          <p:cNvSpPr/>
          <p:nvPr/>
        </p:nvSpPr>
        <p:spPr>
          <a:xfrm>
            <a:off x="5315" y="2248549"/>
            <a:ext cx="9906000" cy="3795279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4C84A35E-4D82-4845-8958-09E6DC81D3A4}"/>
              </a:ext>
            </a:extLst>
          </p:cNvPr>
          <p:cNvSpPr/>
          <p:nvPr/>
        </p:nvSpPr>
        <p:spPr>
          <a:xfrm rot="10800000" flipH="1">
            <a:off x="7007931" y="2734746"/>
            <a:ext cx="2501660" cy="2908410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161D7A-94CF-4826-B879-F112F404C70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61" y="2433948"/>
            <a:ext cx="3429518" cy="341808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4FDD2-DA4B-4A9D-B2FC-936DD596A0EC}"/>
              </a:ext>
            </a:extLst>
          </p:cNvPr>
          <p:cNvSpPr txBox="1"/>
          <p:nvPr/>
        </p:nvSpPr>
        <p:spPr>
          <a:xfrm>
            <a:off x="2819792" y="216281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제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세계에서의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경쟁력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0F50BF5-47F4-4262-9424-3EBF722018B4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084073-CAE4-465F-904A-4083A52E51AB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6B3356C-C08D-47B2-AE27-4D664F27A3E4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D781C73-CCE7-4AFE-BE7C-8E61E75D838A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6BB92361-1EEE-4CC6-96C1-EBFAC4E76F6B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531B5A38-1E9A-48A7-A7E2-60221CB702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910926"/>
              </p:ext>
            </p:extLst>
          </p:nvPr>
        </p:nvGraphicFramePr>
        <p:xfrm>
          <a:off x="289744" y="2324105"/>
          <a:ext cx="3091815" cy="3592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FAFECF4-E743-4AF9-BF86-5F68E34B62F0}"/>
              </a:ext>
            </a:extLst>
          </p:cNvPr>
          <p:cNvSpPr/>
          <p:nvPr/>
        </p:nvSpPr>
        <p:spPr>
          <a:xfrm>
            <a:off x="2244566" y="1862008"/>
            <a:ext cx="5416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중남미 등의 신흥시장이 재성장 축의 역할을 할 것으로 예상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26D751-1EE1-442A-8CB1-42B2D0888F9A}"/>
              </a:ext>
            </a:extLst>
          </p:cNvPr>
          <p:cNvSpPr/>
          <p:nvPr/>
        </p:nvSpPr>
        <p:spPr>
          <a:xfrm>
            <a:off x="350127" y="5755125"/>
            <a:ext cx="3514473" cy="28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NIPA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통계분석팀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2009.12 (</a:t>
            </a:r>
            <a:r>
              <a:rPr lang="en-US" altLang="ko-KR" sz="9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DisplaySearch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자료 재구성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856E4-5F14-4E54-92EF-B90FF51B9234}"/>
              </a:ext>
            </a:extLst>
          </p:cNvPr>
          <p:cNvSpPr txBox="1"/>
          <p:nvPr/>
        </p:nvSpPr>
        <p:spPr>
          <a:xfrm>
            <a:off x="1985104" y="1053336"/>
            <a:ext cx="5572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FF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Plasma Display Panel</a:t>
            </a:r>
            <a:endParaRPr lang="ko-KR" altLang="en-US" sz="4400" dirty="0">
              <a:solidFill>
                <a:srgbClr val="FF0000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FAC38DC-FEFF-41D3-8124-72521EF06A4E}"/>
              </a:ext>
            </a:extLst>
          </p:cNvPr>
          <p:cNvSpPr/>
          <p:nvPr/>
        </p:nvSpPr>
        <p:spPr>
          <a:xfrm rot="5400000">
            <a:off x="9073238" y="5215384"/>
            <a:ext cx="450014" cy="422694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C7A3D6-B379-4795-862F-849077E3F968}"/>
              </a:ext>
            </a:extLst>
          </p:cNvPr>
          <p:cNvSpPr/>
          <p:nvPr/>
        </p:nvSpPr>
        <p:spPr>
          <a:xfrm>
            <a:off x="8162634" y="2829464"/>
            <a:ext cx="181155" cy="18115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992307-BADD-481D-963B-278D16711263}"/>
              </a:ext>
            </a:extLst>
          </p:cNvPr>
          <p:cNvSpPr/>
          <p:nvPr/>
        </p:nvSpPr>
        <p:spPr>
          <a:xfrm>
            <a:off x="7439526" y="3092708"/>
            <a:ext cx="1627369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 latinLnBrk="1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 TV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 장점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234B46-7115-4354-9E64-468EFC176532}"/>
              </a:ext>
            </a:extLst>
          </p:cNvPr>
          <p:cNvSpPr txBox="1"/>
          <p:nvPr/>
        </p:nvSpPr>
        <p:spPr>
          <a:xfrm>
            <a:off x="7492425" y="3459293"/>
            <a:ext cx="1521570" cy="199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저렴한 가격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화질이 뛰어남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응답 속도가 빠름</a:t>
            </a:r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대형화하기 쉬움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1C32846-4B83-4D91-B319-2550746756F6}"/>
              </a:ext>
            </a:extLst>
          </p:cNvPr>
          <p:cNvCxnSpPr/>
          <p:nvPr/>
        </p:nvCxnSpPr>
        <p:spPr>
          <a:xfrm>
            <a:off x="7484703" y="3440611"/>
            <a:ext cx="152157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6A8F779-D1CA-48D8-843B-23C58DC29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029529" y="52379"/>
            <a:ext cx="5670142" cy="83099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내용은 </a:t>
            </a:r>
            <a:r>
              <a:rPr lang="en-US" altLang="ko-KR" sz="1200" dirty="0"/>
              <a:t>"</a:t>
            </a:r>
            <a:r>
              <a:rPr lang="ko-KR" altLang="en-US" sz="1200" dirty="0"/>
              <a:t>보고서 작성법</a:t>
            </a:r>
            <a:r>
              <a:rPr lang="en-US" altLang="ko-KR" sz="1200" dirty="0"/>
              <a:t>"</a:t>
            </a:r>
            <a:r>
              <a:rPr lang="ko-KR" altLang="en-US" sz="1200" dirty="0"/>
              <a:t>에 대해 </a:t>
            </a:r>
            <a:r>
              <a:rPr lang="ko-KR" altLang="en-US" sz="1200" dirty="0" err="1" smtClean="0"/>
              <a:t>배운대로</a:t>
            </a:r>
            <a:endParaRPr lang="en-US" altLang="ko-KR" sz="1200" dirty="0" smtClean="0"/>
          </a:p>
          <a:p>
            <a:r>
              <a:rPr lang="ko-KR" altLang="en-US" sz="1200" dirty="0" smtClean="0"/>
              <a:t>각 슬라이더별로</a:t>
            </a:r>
            <a:r>
              <a:rPr lang="en-US" altLang="ko-KR" sz="1200" dirty="0" smtClean="0"/>
              <a:t>..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슬라이더가 있으면</a:t>
            </a:r>
            <a:r>
              <a:rPr lang="en-US" altLang="ko-KR" sz="1200" dirty="0"/>
              <a:t>, </a:t>
            </a:r>
            <a:r>
              <a:rPr lang="ko-KR" altLang="en-US" sz="1200" dirty="0"/>
              <a:t>그 슬라이더에 대해 이야기하고자는 것을</a:t>
            </a:r>
          </a:p>
          <a:p>
            <a:r>
              <a:rPr lang="ko-KR" altLang="en-US" sz="1200" dirty="0"/>
              <a:t>상단에 </a:t>
            </a:r>
            <a:r>
              <a:rPr lang="en-US" altLang="ko-KR" sz="1200" dirty="0"/>
              <a:t>1~2</a:t>
            </a:r>
            <a:r>
              <a:rPr lang="ko-KR" altLang="en-US" sz="1200" dirty="0"/>
              <a:t>줄로 정리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표현하기 바랍니다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r>
              <a:rPr lang="ko-KR" altLang="en-US" sz="1200" dirty="0"/>
              <a:t>그리고 산출물들이 이해가 쉽게 이미지화해서 </a:t>
            </a:r>
            <a:r>
              <a:rPr lang="ko-KR" altLang="en-US" sz="1200" dirty="0" err="1"/>
              <a:t>작성바랍니다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4B7D-73D3-40CC-B805-1060D34B4D4C}"/>
              </a:ext>
            </a:extLst>
          </p:cNvPr>
          <p:cNvSpPr txBox="1"/>
          <p:nvPr/>
        </p:nvSpPr>
        <p:spPr>
          <a:xfrm>
            <a:off x="5229082" y="990520"/>
            <a:ext cx="6048256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페이지는 </a:t>
            </a:r>
            <a:r>
              <a:rPr lang="en-US" altLang="ko-KR" sz="1200" dirty="0"/>
              <a:t>3</a:t>
            </a:r>
            <a:r>
              <a:rPr lang="ko-KR" altLang="en-US" sz="1200" dirty="0"/>
              <a:t>세계 </a:t>
            </a:r>
            <a:r>
              <a:rPr lang="en-US" altLang="ko-KR" sz="1200" dirty="0"/>
              <a:t>PDP </a:t>
            </a:r>
            <a:r>
              <a:rPr lang="ko-KR" altLang="en-US" sz="1200" dirty="0"/>
              <a:t>시장 현황에 대한 설명입니다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즉</a:t>
            </a:r>
            <a:r>
              <a:rPr lang="en-US" altLang="ko-KR" sz="1200" dirty="0"/>
              <a:t>, 3</a:t>
            </a:r>
            <a:r>
              <a:rPr lang="ko-KR" altLang="en-US" sz="1200" dirty="0"/>
              <a:t>세계 </a:t>
            </a:r>
            <a:r>
              <a:rPr lang="en-US" altLang="ko-KR" sz="1200" dirty="0"/>
              <a:t>PDP </a:t>
            </a:r>
            <a:r>
              <a:rPr lang="ko-KR" altLang="en-US" sz="1200" dirty="0"/>
              <a:t>시장은 유효하다 라는 의미를 전달하는</a:t>
            </a:r>
            <a:r>
              <a:rPr lang="en-US" altLang="ko-KR" sz="1200" dirty="0"/>
              <a:t>..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불량이 급증하고 있는 상황에서의 추진배경은 아님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단어 표현은 바꿔 주세요 </a:t>
            </a:r>
            <a:endParaRPr lang="en-US" altLang="ko-KR" sz="1200" dirty="0"/>
          </a:p>
          <a:p>
            <a:r>
              <a:rPr lang="en-US" altLang="ko-KR" sz="1200" dirty="0"/>
              <a:t>(“</a:t>
            </a:r>
            <a:r>
              <a:rPr lang="ko-KR" altLang="en-US" sz="1200" dirty="0"/>
              <a:t>재성장 축의 역할을</a:t>
            </a:r>
            <a:r>
              <a:rPr lang="en-US" altLang="ko-KR" sz="1200" dirty="0"/>
              <a:t>….”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현재 나름 중요한 시장이어서 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ko-KR" altLang="en-US" sz="1200" dirty="0">
                <a:sym typeface="Wingdings" panose="05000000000000000000" pitchFamily="2" charset="2"/>
              </a:rPr>
              <a:t>회사는 사업 영위 중임</a:t>
            </a:r>
            <a:r>
              <a:rPr lang="en-US" altLang="ko-KR" sz="1200" dirty="0"/>
              <a:t> )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3D7707-20B6-455C-89EB-5E2033AF4245}"/>
              </a:ext>
            </a:extLst>
          </p:cNvPr>
          <p:cNvSpPr txBox="1"/>
          <p:nvPr/>
        </p:nvSpPr>
        <p:spPr>
          <a:xfrm>
            <a:off x="5260071" y="2289040"/>
            <a:ext cx="3647366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동일한 </a:t>
            </a:r>
            <a:r>
              <a:rPr lang="en-US" altLang="ko-KR" sz="1200" dirty="0"/>
              <a:t>tone</a:t>
            </a:r>
            <a:r>
              <a:rPr lang="ko-KR" altLang="en-US" sz="1200" dirty="0"/>
              <a:t>으로 정리하세요</a:t>
            </a:r>
            <a:r>
              <a:rPr lang="en-US" altLang="ko-KR" sz="1200" dirty="0"/>
              <a:t>(</a:t>
            </a:r>
            <a:r>
              <a:rPr lang="ko-KR" altLang="en-US" sz="1200" dirty="0"/>
              <a:t>이후 전체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/>
              <a:t>저렴한 가격</a:t>
            </a:r>
            <a:endParaRPr lang="en-US" altLang="ko-KR" sz="1200" dirty="0"/>
          </a:p>
          <a:p>
            <a:r>
              <a:rPr lang="ko-KR" altLang="en-US" sz="1200" dirty="0"/>
              <a:t>뛰어난 화질</a:t>
            </a:r>
            <a:endParaRPr lang="en-US" altLang="ko-KR" sz="1200" dirty="0"/>
          </a:p>
          <a:p>
            <a:r>
              <a:rPr lang="ko-KR" altLang="en-US" sz="1200" dirty="0"/>
              <a:t>빠른 응답 속도</a:t>
            </a:r>
            <a:endParaRPr lang="en-US" altLang="ko-KR" sz="1200" dirty="0"/>
          </a:p>
          <a:p>
            <a:r>
              <a:rPr lang="ko-KR" altLang="en-US" sz="1200" dirty="0"/>
              <a:t>대형화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  <p:cxnSp>
        <p:nvCxnSpPr>
          <p:cNvPr id="20" name="직선 화살표 연결선 19"/>
          <p:cNvCxnSpPr>
            <a:endCxn id="10" idx="1"/>
          </p:cNvCxnSpPr>
          <p:nvPr/>
        </p:nvCxnSpPr>
        <p:spPr>
          <a:xfrm flipV="1">
            <a:off x="1454681" y="1438057"/>
            <a:ext cx="530423" cy="66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-457093" y="1382193"/>
            <a:ext cx="1899879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ko-KR" altLang="en-US" dirty="0"/>
              <a:t>무슨</a:t>
            </a:r>
            <a:r>
              <a:rPr lang="en-US" altLang="ko-KR" dirty="0"/>
              <a:t> </a:t>
            </a:r>
            <a:r>
              <a:rPr lang="ko-KR" altLang="en-US" dirty="0"/>
              <a:t>의미로 이렇게 표현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1C1663-02A5-4FA6-9749-F79AB5FC62D2}"/>
              </a:ext>
            </a:extLst>
          </p:cNvPr>
          <p:cNvSpPr txBox="1"/>
          <p:nvPr/>
        </p:nvSpPr>
        <p:spPr>
          <a:xfrm>
            <a:off x="411" y="976770"/>
            <a:ext cx="9767432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ym typeface="Wingdings" panose="05000000000000000000" pitchFamily="2" charset="2"/>
              </a:rPr>
              <a:t>아래 내용에 대해 이야기하고자 하는 것 설명</a:t>
            </a:r>
            <a:endParaRPr lang="ko-KR" altLang="en-US" sz="2000" dirty="0"/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5118931" y="709301"/>
            <a:ext cx="598205" cy="344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716439" y="965724"/>
            <a:ext cx="407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Slide </a:t>
            </a:r>
            <a:r>
              <a:rPr lang="ko-KR" altLang="en-US" dirty="0" smtClean="0"/>
              <a:t>전체에 대해 상단에 설명해주세요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673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4654363-AD7C-4051-945E-970597840B17}"/>
              </a:ext>
            </a:extLst>
          </p:cNvPr>
          <p:cNvSpPr/>
          <p:nvPr/>
        </p:nvSpPr>
        <p:spPr>
          <a:xfrm>
            <a:off x="508958" y="1217244"/>
            <a:ext cx="8876582" cy="261658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170F634-8CDA-4B2B-A22F-F17B33990C4F}"/>
              </a:ext>
            </a:extLst>
          </p:cNvPr>
          <p:cNvSpPr/>
          <p:nvPr/>
        </p:nvSpPr>
        <p:spPr>
          <a:xfrm>
            <a:off x="514709" y="3958336"/>
            <a:ext cx="8876582" cy="2616586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B413F0-BC75-46A2-8EDB-A1B338642431}"/>
              </a:ext>
            </a:extLst>
          </p:cNvPr>
          <p:cNvSpPr txBox="1"/>
          <p:nvPr/>
        </p:nvSpPr>
        <p:spPr>
          <a:xfrm>
            <a:off x="229164" y="3027896"/>
            <a:ext cx="4961720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색으로 빛나고 특정 색상으로 나타나 확연히 보이는 불량 사유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암점은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2~5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개까지 정상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2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명점은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개만 있어도 불량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불량에 따른 문제 제기</a:t>
            </a:r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27EAECDC-A7A3-43EB-8CAD-0BDC1274D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043" b="90213" l="8430" r="66715">
                        <a14:foregroundMark x1="21366" y1="71064" x2="21366" y2="71064"/>
                        <a14:foregroundMark x1="53052" y1="76170" x2="53052" y2="76170"/>
                        <a14:foregroundMark x1="66860" y1="67234" x2="66860" y2="67234"/>
                        <a14:foregroundMark x1="8430" y1="62553" x2="8430" y2="62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3" t="49847" r="30334" b="4652"/>
          <a:stretch/>
        </p:blipFill>
        <p:spPr bwMode="auto">
          <a:xfrm>
            <a:off x="696653" y="2182064"/>
            <a:ext cx="4026741" cy="9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EA0C005-A346-48F6-B82A-9829DE0B5368}"/>
              </a:ext>
            </a:extLst>
          </p:cNvPr>
          <p:cNvSpPr/>
          <p:nvPr/>
        </p:nvSpPr>
        <p:spPr>
          <a:xfrm>
            <a:off x="6370972" y="4004962"/>
            <a:ext cx="1717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PDP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 원리</a:t>
            </a: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8EFD0F27-A634-44A0-9985-301ECDA0EB0A}"/>
              </a:ext>
            </a:extLst>
          </p:cNvPr>
          <p:cNvGrpSpPr/>
          <p:nvPr/>
        </p:nvGrpSpPr>
        <p:grpSpPr>
          <a:xfrm>
            <a:off x="868603" y="4087227"/>
            <a:ext cx="3513562" cy="2345108"/>
            <a:chOff x="2222754" y="839980"/>
            <a:chExt cx="7674298" cy="5122169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427FED29-6A3A-448C-AC18-CAB46B4A8A17}"/>
                </a:ext>
              </a:extLst>
            </p:cNvPr>
            <p:cNvGrpSpPr/>
            <p:nvPr/>
          </p:nvGrpSpPr>
          <p:grpSpPr>
            <a:xfrm>
              <a:off x="2231562" y="3505964"/>
              <a:ext cx="7660607" cy="1662317"/>
              <a:chOff x="2231562" y="3505964"/>
              <a:chExt cx="7660607" cy="1662317"/>
            </a:xfrm>
          </p:grpSpPr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A64F5E7A-42A2-42B8-A5BD-3AB93B6991F9}"/>
                  </a:ext>
                </a:extLst>
              </p:cNvPr>
              <p:cNvSpPr/>
              <p:nvPr/>
            </p:nvSpPr>
            <p:spPr>
              <a:xfrm>
                <a:off x="2481719" y="4924425"/>
                <a:ext cx="2178717" cy="23712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C36D467D-5380-4EC0-93D8-6FBB8654A2A7}"/>
                  </a:ext>
                </a:extLst>
              </p:cNvPr>
              <p:cNvSpPr/>
              <p:nvPr/>
            </p:nvSpPr>
            <p:spPr>
              <a:xfrm>
                <a:off x="4901069" y="4924425"/>
                <a:ext cx="2273968" cy="237122"/>
              </a:xfrm>
              <a:prstGeom prst="rec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7513AD03-B0B2-4D98-9C6A-93981839B974}"/>
                  </a:ext>
                </a:extLst>
              </p:cNvPr>
              <p:cNvSpPr/>
              <p:nvPr/>
            </p:nvSpPr>
            <p:spPr>
              <a:xfrm>
                <a:off x="7425194" y="4924425"/>
                <a:ext cx="2273968" cy="237122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순서도: 수동 입력 240">
                <a:extLst>
                  <a:ext uri="{FF2B5EF4-FFF2-40B4-BE49-F238E27FC236}">
                    <a16:creationId xmlns:a16="http://schemas.microsoft.com/office/drawing/2014/main" id="{9A0055B7-6CDD-427B-AA4D-FF8EE291BEF7}"/>
                  </a:ext>
                </a:extLst>
              </p:cNvPr>
              <p:cNvSpPr/>
              <p:nvPr/>
            </p:nvSpPr>
            <p:spPr>
              <a:xfrm>
                <a:off x="4448776" y="3571753"/>
                <a:ext cx="240633" cy="1592277"/>
              </a:xfrm>
              <a:prstGeom prst="flowChartManualInpu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순서도: 수동 입력 241">
                <a:extLst>
                  <a:ext uri="{FF2B5EF4-FFF2-40B4-BE49-F238E27FC236}">
                    <a16:creationId xmlns:a16="http://schemas.microsoft.com/office/drawing/2014/main" id="{94EF7125-8EB2-4542-8965-E6B315C5C989}"/>
                  </a:ext>
                </a:extLst>
              </p:cNvPr>
              <p:cNvSpPr/>
              <p:nvPr/>
            </p:nvSpPr>
            <p:spPr>
              <a:xfrm>
                <a:off x="6958935" y="3576002"/>
                <a:ext cx="240633" cy="1592279"/>
              </a:xfrm>
              <a:prstGeom prst="flowChartManualInpu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순서도: 수동 입력 242">
                <a:extLst>
                  <a:ext uri="{FF2B5EF4-FFF2-40B4-BE49-F238E27FC236}">
                    <a16:creationId xmlns:a16="http://schemas.microsoft.com/office/drawing/2014/main" id="{C4A9C162-28C4-4AA2-9F84-696FE7510FB3}"/>
                  </a:ext>
                </a:extLst>
              </p:cNvPr>
              <p:cNvSpPr/>
              <p:nvPr/>
            </p:nvSpPr>
            <p:spPr>
              <a:xfrm>
                <a:off x="9435435" y="3537901"/>
                <a:ext cx="240633" cy="1592276"/>
              </a:xfrm>
              <a:prstGeom prst="flowChartManualInpu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순서도: 수동 입력 243">
                <a:extLst>
                  <a:ext uri="{FF2B5EF4-FFF2-40B4-BE49-F238E27FC236}">
                    <a16:creationId xmlns:a16="http://schemas.microsoft.com/office/drawing/2014/main" id="{7C6A670A-1DA5-4BE7-954E-58A716D053AF}"/>
                  </a:ext>
                </a:extLst>
              </p:cNvPr>
              <p:cNvSpPr/>
              <p:nvPr/>
            </p:nvSpPr>
            <p:spPr>
              <a:xfrm flipH="1">
                <a:off x="2446864" y="3572784"/>
                <a:ext cx="240633" cy="1592277"/>
              </a:xfrm>
              <a:prstGeom prst="flowChartManualInpu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순서도: 수동 입력 244">
                <a:extLst>
                  <a:ext uri="{FF2B5EF4-FFF2-40B4-BE49-F238E27FC236}">
                    <a16:creationId xmlns:a16="http://schemas.microsoft.com/office/drawing/2014/main" id="{260E1781-B0AD-4338-BB07-DBB9DF21F4AE}"/>
                  </a:ext>
                </a:extLst>
              </p:cNvPr>
              <p:cNvSpPr/>
              <p:nvPr/>
            </p:nvSpPr>
            <p:spPr>
              <a:xfrm flipH="1">
                <a:off x="4894720" y="3576002"/>
                <a:ext cx="240633" cy="1592279"/>
              </a:xfrm>
              <a:prstGeom prst="flowChartManualInput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6" name="순서도: 수동 입력 245">
                <a:extLst>
                  <a:ext uri="{FF2B5EF4-FFF2-40B4-BE49-F238E27FC236}">
                    <a16:creationId xmlns:a16="http://schemas.microsoft.com/office/drawing/2014/main" id="{25F390A5-C1A8-4C6A-95C0-47BD55075A77}"/>
                  </a:ext>
                </a:extLst>
              </p:cNvPr>
              <p:cNvSpPr/>
              <p:nvPr/>
            </p:nvSpPr>
            <p:spPr>
              <a:xfrm flipH="1">
                <a:off x="7399795" y="3576002"/>
                <a:ext cx="240633" cy="1592276"/>
              </a:xfrm>
              <a:prstGeom prst="flowChartManualInput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62CDA10C-436E-4289-AF9E-EB9CAA0FF6F2}"/>
                  </a:ext>
                </a:extLst>
              </p:cNvPr>
              <p:cNvSpPr/>
              <p:nvPr/>
            </p:nvSpPr>
            <p:spPr>
              <a:xfrm>
                <a:off x="2231562" y="3506258"/>
                <a:ext cx="240632" cy="165528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7371DC1C-7389-4F21-BCEF-B414DF33E467}"/>
                  </a:ext>
                </a:extLst>
              </p:cNvPr>
              <p:cNvSpPr/>
              <p:nvPr/>
            </p:nvSpPr>
            <p:spPr>
              <a:xfrm>
                <a:off x="4660437" y="3506258"/>
                <a:ext cx="240632" cy="165528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647D8B02-2467-4B86-810F-B863C596ADE9}"/>
                  </a:ext>
                </a:extLst>
              </p:cNvPr>
              <p:cNvSpPr/>
              <p:nvPr/>
            </p:nvSpPr>
            <p:spPr>
              <a:xfrm>
                <a:off x="7175037" y="3505964"/>
                <a:ext cx="240632" cy="165558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16F09244-5E7F-4929-AFEF-401C1D281440}"/>
                  </a:ext>
                </a:extLst>
              </p:cNvPr>
              <p:cNvSpPr/>
              <p:nvPr/>
            </p:nvSpPr>
            <p:spPr>
              <a:xfrm>
                <a:off x="9651537" y="3505964"/>
                <a:ext cx="240632" cy="165558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2C7E69CA-B77C-45F3-80B5-16043C8FF625}"/>
                </a:ext>
              </a:extLst>
            </p:cNvPr>
            <p:cNvGrpSpPr/>
            <p:nvPr/>
          </p:nvGrpSpPr>
          <p:grpSpPr>
            <a:xfrm>
              <a:off x="5338269" y="4086225"/>
              <a:ext cx="1420055" cy="600591"/>
              <a:chOff x="5338269" y="4086225"/>
              <a:chExt cx="1420055" cy="600591"/>
            </a:xfrm>
          </p:grpSpPr>
          <p:sp>
            <p:nvSpPr>
              <p:cNvPr id="235" name="화살표: 위쪽 234">
                <a:extLst>
                  <a:ext uri="{FF2B5EF4-FFF2-40B4-BE49-F238E27FC236}">
                    <a16:creationId xmlns:a16="http://schemas.microsoft.com/office/drawing/2014/main" id="{707DF1B6-ADF4-47FC-A08A-A2CC48F42AE4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화살표: 위쪽 235">
                <a:extLst>
                  <a:ext uri="{FF2B5EF4-FFF2-40B4-BE49-F238E27FC236}">
                    <a16:creationId xmlns:a16="http://schemas.microsoft.com/office/drawing/2014/main" id="{E5025922-60F1-492A-AC23-688C92FFFE06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화살표: 위쪽 236">
                <a:extLst>
                  <a:ext uri="{FF2B5EF4-FFF2-40B4-BE49-F238E27FC236}">
                    <a16:creationId xmlns:a16="http://schemas.microsoft.com/office/drawing/2014/main" id="{AB59DF1D-E3FB-4AC5-A22A-889566126800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2B0B047C-935F-4125-9C51-E804E238219F}"/>
                </a:ext>
              </a:extLst>
            </p:cNvPr>
            <p:cNvGrpSpPr/>
            <p:nvPr/>
          </p:nvGrpSpPr>
          <p:grpSpPr>
            <a:xfrm>
              <a:off x="7871919" y="4076700"/>
              <a:ext cx="1420055" cy="600591"/>
              <a:chOff x="5338269" y="4086225"/>
              <a:chExt cx="1420055" cy="600591"/>
            </a:xfrm>
            <a:solidFill>
              <a:srgbClr val="0070C0"/>
            </a:solidFill>
          </p:grpSpPr>
          <p:sp>
            <p:nvSpPr>
              <p:cNvPr id="232" name="화살표: 위쪽 231">
                <a:extLst>
                  <a:ext uri="{FF2B5EF4-FFF2-40B4-BE49-F238E27FC236}">
                    <a16:creationId xmlns:a16="http://schemas.microsoft.com/office/drawing/2014/main" id="{A660EA33-E94A-445C-B164-FD692754B9F5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화살표: 위쪽 232">
                <a:extLst>
                  <a:ext uri="{FF2B5EF4-FFF2-40B4-BE49-F238E27FC236}">
                    <a16:creationId xmlns:a16="http://schemas.microsoft.com/office/drawing/2014/main" id="{06AD7516-FC6E-41E7-8435-249AB3909546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화살표: 위쪽 233">
                <a:extLst>
                  <a:ext uri="{FF2B5EF4-FFF2-40B4-BE49-F238E27FC236}">
                    <a16:creationId xmlns:a16="http://schemas.microsoft.com/office/drawing/2014/main" id="{DBB4F446-8A65-41BB-A19D-B0D92BD9EF65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31FDF41D-3110-447C-8940-90D51F402AD5}"/>
                </a:ext>
              </a:extLst>
            </p:cNvPr>
            <p:cNvGrpSpPr/>
            <p:nvPr/>
          </p:nvGrpSpPr>
          <p:grpSpPr>
            <a:xfrm>
              <a:off x="2833526" y="4085966"/>
              <a:ext cx="1420055" cy="600591"/>
              <a:chOff x="5338269" y="4086225"/>
              <a:chExt cx="1420055" cy="600591"/>
            </a:xfrm>
            <a:solidFill>
              <a:srgbClr val="FF0000"/>
            </a:solidFill>
          </p:grpSpPr>
          <p:sp>
            <p:nvSpPr>
              <p:cNvPr id="229" name="화살표: 위쪽 228">
                <a:extLst>
                  <a:ext uri="{FF2B5EF4-FFF2-40B4-BE49-F238E27FC236}">
                    <a16:creationId xmlns:a16="http://schemas.microsoft.com/office/drawing/2014/main" id="{FBA24030-8B90-4457-AECD-5555ECB1AC4D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화살표: 위쪽 229">
                <a:extLst>
                  <a:ext uri="{FF2B5EF4-FFF2-40B4-BE49-F238E27FC236}">
                    <a16:creationId xmlns:a16="http://schemas.microsoft.com/office/drawing/2014/main" id="{684E48F5-692E-4776-9F6C-72D2A6A44285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화살표: 위쪽 230">
                <a:extLst>
                  <a:ext uri="{FF2B5EF4-FFF2-40B4-BE49-F238E27FC236}">
                    <a16:creationId xmlns:a16="http://schemas.microsoft.com/office/drawing/2014/main" id="{78882F61-8BCA-4158-87CD-3006FBFD75A6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47AAF9AB-96DF-4EAE-A0D6-8FFCBB927C24}"/>
                </a:ext>
              </a:extLst>
            </p:cNvPr>
            <p:cNvGrpSpPr/>
            <p:nvPr/>
          </p:nvGrpSpPr>
          <p:grpSpPr>
            <a:xfrm>
              <a:off x="2827238" y="839980"/>
              <a:ext cx="1420055" cy="613207"/>
              <a:chOff x="5338269" y="4073093"/>
              <a:chExt cx="1420055" cy="613207"/>
            </a:xfrm>
            <a:solidFill>
              <a:srgbClr val="FF0000"/>
            </a:solidFill>
          </p:grpSpPr>
          <p:sp>
            <p:nvSpPr>
              <p:cNvPr id="226" name="화살표: 위쪽 225">
                <a:extLst>
                  <a:ext uri="{FF2B5EF4-FFF2-40B4-BE49-F238E27FC236}">
                    <a16:creationId xmlns:a16="http://schemas.microsoft.com/office/drawing/2014/main" id="{B5AB581C-24B8-44CB-A572-982545C70B0C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화살표: 위쪽 226">
                <a:extLst>
                  <a:ext uri="{FF2B5EF4-FFF2-40B4-BE49-F238E27FC236}">
                    <a16:creationId xmlns:a16="http://schemas.microsoft.com/office/drawing/2014/main" id="{142ABD48-87AC-4165-83C5-44440B9CEBDA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화살표: 위쪽 227">
                <a:extLst>
                  <a:ext uri="{FF2B5EF4-FFF2-40B4-BE49-F238E27FC236}">
                    <a16:creationId xmlns:a16="http://schemas.microsoft.com/office/drawing/2014/main" id="{22147C05-35C3-4F0D-962C-9CEADCF4B2C0}"/>
                  </a:ext>
                </a:extLst>
              </p:cNvPr>
              <p:cNvSpPr/>
              <p:nvPr/>
            </p:nvSpPr>
            <p:spPr>
              <a:xfrm>
                <a:off x="6412713" y="4073093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C3728C4D-013D-4FF5-A622-DB613A3075D8}"/>
                </a:ext>
              </a:extLst>
            </p:cNvPr>
            <p:cNvGrpSpPr/>
            <p:nvPr/>
          </p:nvGrpSpPr>
          <p:grpSpPr>
            <a:xfrm>
              <a:off x="5349578" y="850353"/>
              <a:ext cx="1420055" cy="600591"/>
              <a:chOff x="5338269" y="4086225"/>
              <a:chExt cx="1420055" cy="600591"/>
            </a:xfrm>
          </p:grpSpPr>
          <p:sp>
            <p:nvSpPr>
              <p:cNvPr id="223" name="화살표: 위쪽 222">
                <a:extLst>
                  <a:ext uri="{FF2B5EF4-FFF2-40B4-BE49-F238E27FC236}">
                    <a16:creationId xmlns:a16="http://schemas.microsoft.com/office/drawing/2014/main" id="{E4374565-70BB-412A-B547-BBED2622E6E8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화살표: 위쪽 223">
                <a:extLst>
                  <a:ext uri="{FF2B5EF4-FFF2-40B4-BE49-F238E27FC236}">
                    <a16:creationId xmlns:a16="http://schemas.microsoft.com/office/drawing/2014/main" id="{8B523D92-AD94-4D84-940A-7ED0B07320C5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화살표: 위쪽 224">
                <a:extLst>
                  <a:ext uri="{FF2B5EF4-FFF2-40B4-BE49-F238E27FC236}">
                    <a16:creationId xmlns:a16="http://schemas.microsoft.com/office/drawing/2014/main" id="{226A7E81-65D7-477F-9CF5-C304BD996415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14AE4599-D5B7-49B8-A2BE-562C44C381AE}"/>
                </a:ext>
              </a:extLst>
            </p:cNvPr>
            <p:cNvGrpSpPr/>
            <p:nvPr/>
          </p:nvGrpSpPr>
          <p:grpSpPr>
            <a:xfrm>
              <a:off x="7852149" y="841963"/>
              <a:ext cx="1420055" cy="600591"/>
              <a:chOff x="5338269" y="4086225"/>
              <a:chExt cx="1420055" cy="600591"/>
            </a:xfrm>
            <a:solidFill>
              <a:srgbClr val="0070C0"/>
            </a:solidFill>
          </p:grpSpPr>
          <p:sp>
            <p:nvSpPr>
              <p:cNvPr id="220" name="화살표: 위쪽 219">
                <a:extLst>
                  <a:ext uri="{FF2B5EF4-FFF2-40B4-BE49-F238E27FC236}">
                    <a16:creationId xmlns:a16="http://schemas.microsoft.com/office/drawing/2014/main" id="{7868AA19-633F-46EC-A8D4-FAEE9B9FA66E}"/>
                  </a:ext>
                </a:extLst>
              </p:cNvPr>
              <p:cNvSpPr/>
              <p:nvPr/>
            </p:nvSpPr>
            <p:spPr>
              <a:xfrm>
                <a:off x="5338269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화살표: 위쪽 220">
                <a:extLst>
                  <a:ext uri="{FF2B5EF4-FFF2-40B4-BE49-F238E27FC236}">
                    <a16:creationId xmlns:a16="http://schemas.microsoft.com/office/drawing/2014/main" id="{667C2FF4-7ECA-4DFD-AB42-63CF4B1FA7B0}"/>
                  </a:ext>
                </a:extLst>
              </p:cNvPr>
              <p:cNvSpPr/>
              <p:nvPr/>
            </p:nvSpPr>
            <p:spPr>
              <a:xfrm>
                <a:off x="5880801" y="4086225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화살표: 위쪽 221">
                <a:extLst>
                  <a:ext uri="{FF2B5EF4-FFF2-40B4-BE49-F238E27FC236}">
                    <a16:creationId xmlns:a16="http://schemas.microsoft.com/office/drawing/2014/main" id="{B6A08E45-90C0-48FE-A60C-FB58214DE591}"/>
                  </a:ext>
                </a:extLst>
              </p:cNvPr>
              <p:cNvSpPr/>
              <p:nvPr/>
            </p:nvSpPr>
            <p:spPr>
              <a:xfrm>
                <a:off x="6412713" y="4086741"/>
                <a:ext cx="345611" cy="600075"/>
              </a:xfrm>
              <a:prstGeom prst="upArrow">
                <a:avLst>
                  <a:gd name="adj1" fmla="val 50000"/>
                  <a:gd name="adj2" fmla="val 61024"/>
                </a:avLst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0" name="현 189">
              <a:extLst>
                <a:ext uri="{FF2B5EF4-FFF2-40B4-BE49-F238E27FC236}">
                  <a16:creationId xmlns:a16="http://schemas.microsoft.com/office/drawing/2014/main" id="{2DF43B81-2D70-46F8-B2F6-25AB7D4E4473}"/>
                </a:ext>
              </a:extLst>
            </p:cNvPr>
            <p:cNvSpPr/>
            <p:nvPr/>
          </p:nvSpPr>
          <p:spPr>
            <a:xfrm rot="17520998">
              <a:off x="2866183" y="1865359"/>
              <a:ext cx="1417205" cy="1452893"/>
            </a:xfrm>
            <a:prstGeom prst="chord">
              <a:avLst>
                <a:gd name="adj1" fmla="val 2762471"/>
                <a:gd name="adj2" fmla="val 16200000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현 190">
              <a:extLst>
                <a:ext uri="{FF2B5EF4-FFF2-40B4-BE49-F238E27FC236}">
                  <a16:creationId xmlns:a16="http://schemas.microsoft.com/office/drawing/2014/main" id="{52A252FC-4106-438D-BB55-B9E17155F7B4}"/>
                </a:ext>
              </a:extLst>
            </p:cNvPr>
            <p:cNvSpPr/>
            <p:nvPr/>
          </p:nvSpPr>
          <p:spPr>
            <a:xfrm rot="17520998">
              <a:off x="7868405" y="1874892"/>
              <a:ext cx="1417205" cy="1452893"/>
            </a:xfrm>
            <a:prstGeom prst="chord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현 191">
              <a:extLst>
                <a:ext uri="{FF2B5EF4-FFF2-40B4-BE49-F238E27FC236}">
                  <a16:creationId xmlns:a16="http://schemas.microsoft.com/office/drawing/2014/main" id="{F3816979-2B5E-4EB9-8B25-5EF865772623}"/>
                </a:ext>
              </a:extLst>
            </p:cNvPr>
            <p:cNvSpPr/>
            <p:nvPr/>
          </p:nvSpPr>
          <p:spPr>
            <a:xfrm rot="17520998">
              <a:off x="5346907" y="1867763"/>
              <a:ext cx="1417205" cy="1452893"/>
            </a:xfrm>
            <a:prstGeom prst="chord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3E131A0-3DAE-487F-BE78-B27DBBDE5AE0}"/>
                </a:ext>
              </a:extLst>
            </p:cNvPr>
            <p:cNvSpPr/>
            <p:nvPr/>
          </p:nvSpPr>
          <p:spPr>
            <a:xfrm>
              <a:off x="2222755" y="1515478"/>
              <a:ext cx="7674297" cy="38902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CF58569D-0B2C-4D28-B5AE-62FA32B16A74}"/>
                </a:ext>
              </a:extLst>
            </p:cNvPr>
            <p:cNvSpPr/>
            <p:nvPr/>
          </p:nvSpPr>
          <p:spPr>
            <a:xfrm flipH="1">
              <a:off x="2222754" y="1913759"/>
              <a:ext cx="7674297" cy="3890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520032A2-CD25-46A2-A79E-0F284D82410B}"/>
                </a:ext>
              </a:extLst>
            </p:cNvPr>
            <p:cNvSpPr/>
            <p:nvPr/>
          </p:nvSpPr>
          <p:spPr>
            <a:xfrm flipH="1">
              <a:off x="3032407" y="1913762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FEAFAAB4-ECBD-447E-82A9-853202A97D31}"/>
                </a:ext>
              </a:extLst>
            </p:cNvPr>
            <p:cNvGrpSpPr/>
            <p:nvPr/>
          </p:nvGrpSpPr>
          <p:grpSpPr>
            <a:xfrm>
              <a:off x="5354297" y="3216864"/>
              <a:ext cx="1426350" cy="465101"/>
              <a:chOff x="5354297" y="3216864"/>
              <a:chExt cx="1426350" cy="465101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7" name="화살표: 아래쪽 216">
                <a:extLst>
                  <a:ext uri="{FF2B5EF4-FFF2-40B4-BE49-F238E27FC236}">
                    <a16:creationId xmlns:a16="http://schemas.microsoft.com/office/drawing/2014/main" id="{23196936-3683-4029-BEEE-E8D8B3419EB3}"/>
                  </a:ext>
                </a:extLst>
              </p:cNvPr>
              <p:cNvSpPr/>
              <p:nvPr/>
            </p:nvSpPr>
            <p:spPr>
              <a:xfrm>
                <a:off x="5913867" y="33565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화살표: 아래쪽 217">
                <a:extLst>
                  <a:ext uri="{FF2B5EF4-FFF2-40B4-BE49-F238E27FC236}">
                    <a16:creationId xmlns:a16="http://schemas.microsoft.com/office/drawing/2014/main" id="{E20B2761-00B2-485C-879E-AB200353F6F1}"/>
                  </a:ext>
                </a:extLst>
              </p:cNvPr>
              <p:cNvSpPr/>
              <p:nvPr/>
            </p:nvSpPr>
            <p:spPr>
              <a:xfrm rot="19729973">
                <a:off x="6468209" y="3232518"/>
                <a:ext cx="312438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화살표: 아래쪽 218">
                <a:extLst>
                  <a:ext uri="{FF2B5EF4-FFF2-40B4-BE49-F238E27FC236}">
                    <a16:creationId xmlns:a16="http://schemas.microsoft.com/office/drawing/2014/main" id="{B8BEBF94-9085-4906-AC48-1B250B31F8D5}"/>
                  </a:ext>
                </a:extLst>
              </p:cNvPr>
              <p:cNvSpPr/>
              <p:nvPr/>
            </p:nvSpPr>
            <p:spPr>
              <a:xfrm rot="2109422">
                <a:off x="5354297" y="32168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0F75BF6C-6A5C-4773-8F6B-1A04F9698AEF}"/>
                </a:ext>
              </a:extLst>
            </p:cNvPr>
            <p:cNvGrpSpPr/>
            <p:nvPr/>
          </p:nvGrpSpPr>
          <p:grpSpPr>
            <a:xfrm>
              <a:off x="2832631" y="3246462"/>
              <a:ext cx="1426350" cy="465101"/>
              <a:chOff x="5506697" y="3369264"/>
              <a:chExt cx="1426350" cy="465101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4" name="화살표: 아래쪽 213">
                <a:extLst>
                  <a:ext uri="{FF2B5EF4-FFF2-40B4-BE49-F238E27FC236}">
                    <a16:creationId xmlns:a16="http://schemas.microsoft.com/office/drawing/2014/main" id="{FA2D93BB-9CEA-4414-BF4F-7D897F2E0E46}"/>
                  </a:ext>
                </a:extLst>
              </p:cNvPr>
              <p:cNvSpPr/>
              <p:nvPr/>
            </p:nvSpPr>
            <p:spPr>
              <a:xfrm>
                <a:off x="6066267" y="35089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화살표: 아래쪽 214">
                <a:extLst>
                  <a:ext uri="{FF2B5EF4-FFF2-40B4-BE49-F238E27FC236}">
                    <a16:creationId xmlns:a16="http://schemas.microsoft.com/office/drawing/2014/main" id="{2825A54F-C7A8-4602-9E4C-65C9F01C571C}"/>
                  </a:ext>
                </a:extLst>
              </p:cNvPr>
              <p:cNvSpPr/>
              <p:nvPr/>
            </p:nvSpPr>
            <p:spPr>
              <a:xfrm rot="19729973">
                <a:off x="6620609" y="3384918"/>
                <a:ext cx="312438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화살표: 아래쪽 215">
                <a:extLst>
                  <a:ext uri="{FF2B5EF4-FFF2-40B4-BE49-F238E27FC236}">
                    <a16:creationId xmlns:a16="http://schemas.microsoft.com/office/drawing/2014/main" id="{A1F104A2-38B3-4B82-B3CD-66DB62CE007E}"/>
                  </a:ext>
                </a:extLst>
              </p:cNvPr>
              <p:cNvSpPr/>
              <p:nvPr/>
            </p:nvSpPr>
            <p:spPr>
              <a:xfrm rot="2109422">
                <a:off x="5506697" y="33692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E95FCC1-4DC3-4864-81E0-7416F0588286}"/>
                </a:ext>
              </a:extLst>
            </p:cNvPr>
            <p:cNvGrpSpPr/>
            <p:nvPr/>
          </p:nvGrpSpPr>
          <p:grpSpPr>
            <a:xfrm>
              <a:off x="7888933" y="3228840"/>
              <a:ext cx="1426350" cy="487129"/>
              <a:chOff x="5659097" y="3499636"/>
              <a:chExt cx="1426350" cy="487129"/>
            </a:xfr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grpSpPr>
          <p:sp>
            <p:nvSpPr>
              <p:cNvPr id="211" name="화살표: 아래쪽 210">
                <a:extLst>
                  <a:ext uri="{FF2B5EF4-FFF2-40B4-BE49-F238E27FC236}">
                    <a16:creationId xmlns:a16="http://schemas.microsoft.com/office/drawing/2014/main" id="{2E26DD4E-827D-4812-8E7B-844A563B58CC}"/>
                  </a:ext>
                </a:extLst>
              </p:cNvPr>
              <p:cNvSpPr/>
              <p:nvPr/>
            </p:nvSpPr>
            <p:spPr>
              <a:xfrm>
                <a:off x="6218667" y="3661319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화살표: 아래쪽 211">
                <a:extLst>
                  <a:ext uri="{FF2B5EF4-FFF2-40B4-BE49-F238E27FC236}">
                    <a16:creationId xmlns:a16="http://schemas.microsoft.com/office/drawing/2014/main" id="{BF9F57D7-4AF0-4482-9F7F-5D4A23749F45}"/>
                  </a:ext>
                </a:extLst>
              </p:cNvPr>
              <p:cNvSpPr/>
              <p:nvPr/>
            </p:nvSpPr>
            <p:spPr>
              <a:xfrm rot="19729973">
                <a:off x="6773010" y="3499636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화살표: 아래쪽 212">
                <a:extLst>
                  <a:ext uri="{FF2B5EF4-FFF2-40B4-BE49-F238E27FC236}">
                    <a16:creationId xmlns:a16="http://schemas.microsoft.com/office/drawing/2014/main" id="{E1A72765-2AA1-44B9-9C3D-22684E1699E0}"/>
                  </a:ext>
                </a:extLst>
              </p:cNvPr>
              <p:cNvSpPr/>
              <p:nvPr/>
            </p:nvSpPr>
            <p:spPr>
              <a:xfrm rot="2109422">
                <a:off x="5659097" y="3521664"/>
                <a:ext cx="312437" cy="325446"/>
              </a:xfrm>
              <a:prstGeom prst="downArrow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E619A82C-36AA-4F84-8D51-D3B424AFAF56}"/>
                </a:ext>
              </a:extLst>
            </p:cNvPr>
            <p:cNvGrpSpPr/>
            <p:nvPr/>
          </p:nvGrpSpPr>
          <p:grpSpPr>
            <a:xfrm>
              <a:off x="2222754" y="5179566"/>
              <a:ext cx="7674298" cy="782583"/>
              <a:chOff x="2222754" y="5152996"/>
              <a:chExt cx="7674298" cy="782583"/>
            </a:xfrm>
          </p:grpSpPr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CF02EF67-FDD2-4309-9001-5A08EC78E527}"/>
                  </a:ext>
                </a:extLst>
              </p:cNvPr>
              <p:cNvSpPr/>
              <p:nvPr/>
            </p:nvSpPr>
            <p:spPr>
              <a:xfrm>
                <a:off x="2222755" y="5546558"/>
                <a:ext cx="7674297" cy="3890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71C8323D-C0FA-4885-88CF-48FF768A434F}"/>
                  </a:ext>
                </a:extLst>
              </p:cNvPr>
              <p:cNvGrpSpPr/>
              <p:nvPr/>
            </p:nvGrpSpPr>
            <p:grpSpPr>
              <a:xfrm>
                <a:off x="2222754" y="5152996"/>
                <a:ext cx="7674297" cy="389021"/>
                <a:chOff x="2222755" y="4688305"/>
                <a:chExt cx="7674297" cy="389021"/>
              </a:xfrm>
            </p:grpSpPr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FD598E82-695C-4263-863F-ECFFC6C28E75}"/>
                    </a:ext>
                  </a:extLst>
                </p:cNvPr>
                <p:cNvSpPr/>
                <p:nvPr/>
              </p:nvSpPr>
              <p:spPr>
                <a:xfrm>
                  <a:off x="2222755" y="4688305"/>
                  <a:ext cx="7674297" cy="38902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37A3791D-A81B-4AA0-B70D-BFFBA489E3C5}"/>
                    </a:ext>
                  </a:extLst>
                </p:cNvPr>
                <p:cNvSpPr/>
                <p:nvPr/>
              </p:nvSpPr>
              <p:spPr>
                <a:xfrm>
                  <a:off x="2911642" y="4878807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40732C45-31A7-4141-84FC-DBE45ED46AA7}"/>
                    </a:ext>
                  </a:extLst>
                </p:cNvPr>
                <p:cNvSpPr/>
                <p:nvPr/>
              </p:nvSpPr>
              <p:spPr>
                <a:xfrm>
                  <a:off x="5388348" y="4882815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ECBF0253-0919-4F66-921F-87371C53519A}"/>
                    </a:ext>
                  </a:extLst>
                </p:cNvPr>
                <p:cNvSpPr/>
                <p:nvPr/>
              </p:nvSpPr>
              <p:spPr>
                <a:xfrm>
                  <a:off x="7912473" y="4878807"/>
                  <a:ext cx="1299411" cy="192505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7F3FB8A1-CF2A-498E-B042-F16FA1E338D8}"/>
                </a:ext>
              </a:extLst>
            </p:cNvPr>
            <p:cNvSpPr/>
            <p:nvPr/>
          </p:nvSpPr>
          <p:spPr>
            <a:xfrm flipH="1">
              <a:off x="3825405" y="191376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CBE774E5-A0DB-48D6-B999-988C730022C4}"/>
                </a:ext>
              </a:extLst>
            </p:cNvPr>
            <p:cNvSpPr/>
            <p:nvPr/>
          </p:nvSpPr>
          <p:spPr>
            <a:xfrm flipH="1">
              <a:off x="5534565" y="191376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2977D7F9-4E38-46AA-AA9D-3EA2FBE5BC65}"/>
                </a:ext>
              </a:extLst>
            </p:cNvPr>
            <p:cNvSpPr/>
            <p:nvPr/>
          </p:nvSpPr>
          <p:spPr>
            <a:xfrm flipH="1">
              <a:off x="6327563" y="1913760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96B05CB-1D78-4027-AE94-D78A772ED8AB}"/>
                </a:ext>
              </a:extLst>
            </p:cNvPr>
            <p:cNvSpPr/>
            <p:nvPr/>
          </p:nvSpPr>
          <p:spPr>
            <a:xfrm flipH="1">
              <a:off x="8068215" y="1913892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A391AE4C-511E-45C0-85E4-EBB24A9856E5}"/>
                </a:ext>
              </a:extLst>
            </p:cNvPr>
            <p:cNvSpPr/>
            <p:nvPr/>
          </p:nvSpPr>
          <p:spPr>
            <a:xfrm flipH="1">
              <a:off x="8861213" y="1913891"/>
              <a:ext cx="298629" cy="1812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E1ACD09-3B77-4357-A5F8-C7CD9903065F}"/>
              </a:ext>
            </a:extLst>
          </p:cNvPr>
          <p:cNvSpPr/>
          <p:nvPr/>
        </p:nvSpPr>
        <p:spPr>
          <a:xfrm>
            <a:off x="7201284" y="1338904"/>
            <a:ext cx="1411779" cy="3256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3" name="차트 92">
            <a:extLst>
              <a:ext uri="{FF2B5EF4-FFF2-40B4-BE49-F238E27FC236}">
                <a16:creationId xmlns:a16="http://schemas.microsoft.com/office/drawing/2014/main" id="{65BC11B8-DFB2-434E-BC76-A4B449E16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647824"/>
              </p:ext>
            </p:extLst>
          </p:nvPr>
        </p:nvGraphicFramePr>
        <p:xfrm>
          <a:off x="5203168" y="1890044"/>
          <a:ext cx="3860056" cy="19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EFD1AC-ECC6-452C-A37E-4509059EB45D}"/>
              </a:ext>
            </a:extLst>
          </p:cNvPr>
          <p:cNvSpPr/>
          <p:nvPr/>
        </p:nvSpPr>
        <p:spPr>
          <a:xfrm>
            <a:off x="5161957" y="1304400"/>
            <a:ext cx="4044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6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월 불량률 급증 후 </a:t>
            </a:r>
            <a:r>
              <a:rPr lang="ko-KR" altLang="en-US" sz="20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지속적인 증가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추세</a:t>
            </a:r>
          </a:p>
        </p:txBody>
      </p:sp>
      <p:sp>
        <p:nvSpPr>
          <p:cNvPr id="98" name="사각형: 잘린 한쪽 모서리 97">
            <a:extLst>
              <a:ext uri="{FF2B5EF4-FFF2-40B4-BE49-F238E27FC236}">
                <a16:creationId xmlns:a16="http://schemas.microsoft.com/office/drawing/2014/main" id="{A3D30D41-B7AD-4883-9CE5-A2BDFD96288C}"/>
              </a:ext>
            </a:extLst>
          </p:cNvPr>
          <p:cNvSpPr/>
          <p:nvPr/>
        </p:nvSpPr>
        <p:spPr>
          <a:xfrm rot="10800000" flipH="1">
            <a:off x="5095731" y="4464360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99" name="직각 삼각형 98">
            <a:extLst>
              <a:ext uri="{FF2B5EF4-FFF2-40B4-BE49-F238E27FC236}">
                <a16:creationId xmlns:a16="http://schemas.microsoft.com/office/drawing/2014/main" id="{EA7F4D65-DF60-4350-91D9-05D1C4D49363}"/>
              </a:ext>
            </a:extLst>
          </p:cNvPr>
          <p:cNvSpPr/>
          <p:nvPr/>
        </p:nvSpPr>
        <p:spPr>
          <a:xfrm rot="5400000">
            <a:off x="9124137" y="4738192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0" name="사각형: 잘린 한쪽 모서리 99">
            <a:extLst>
              <a:ext uri="{FF2B5EF4-FFF2-40B4-BE49-F238E27FC236}">
                <a16:creationId xmlns:a16="http://schemas.microsoft.com/office/drawing/2014/main" id="{CEDB5419-724B-4BD6-B5FA-0F8836141769}"/>
              </a:ext>
            </a:extLst>
          </p:cNvPr>
          <p:cNvSpPr/>
          <p:nvPr/>
        </p:nvSpPr>
        <p:spPr>
          <a:xfrm rot="10800000" flipH="1">
            <a:off x="5095731" y="4988978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1" name="직각 삼각형 100">
            <a:extLst>
              <a:ext uri="{FF2B5EF4-FFF2-40B4-BE49-F238E27FC236}">
                <a16:creationId xmlns:a16="http://schemas.microsoft.com/office/drawing/2014/main" id="{8B1E8F8B-233B-46DC-9B8D-09498DAF4890}"/>
              </a:ext>
            </a:extLst>
          </p:cNvPr>
          <p:cNvSpPr/>
          <p:nvPr/>
        </p:nvSpPr>
        <p:spPr>
          <a:xfrm rot="5400000">
            <a:off x="9124137" y="5262810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2" name="사각형: 잘린 한쪽 모서리 101">
            <a:extLst>
              <a:ext uri="{FF2B5EF4-FFF2-40B4-BE49-F238E27FC236}">
                <a16:creationId xmlns:a16="http://schemas.microsoft.com/office/drawing/2014/main" id="{53EA8CD7-3E5A-4F0F-8FDE-848C815E5D84}"/>
              </a:ext>
            </a:extLst>
          </p:cNvPr>
          <p:cNvSpPr/>
          <p:nvPr/>
        </p:nvSpPr>
        <p:spPr>
          <a:xfrm rot="10800000" flipH="1">
            <a:off x="5095729" y="5510184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3" name="직각 삼각형 102">
            <a:extLst>
              <a:ext uri="{FF2B5EF4-FFF2-40B4-BE49-F238E27FC236}">
                <a16:creationId xmlns:a16="http://schemas.microsoft.com/office/drawing/2014/main" id="{76A36272-AC1A-4DF5-9305-D9BD008EA43A}"/>
              </a:ext>
            </a:extLst>
          </p:cNvPr>
          <p:cNvSpPr/>
          <p:nvPr/>
        </p:nvSpPr>
        <p:spPr>
          <a:xfrm rot="5400000">
            <a:off x="9124135" y="5784016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04" name="사각형: 잘린 한쪽 모서리 103">
            <a:extLst>
              <a:ext uri="{FF2B5EF4-FFF2-40B4-BE49-F238E27FC236}">
                <a16:creationId xmlns:a16="http://schemas.microsoft.com/office/drawing/2014/main" id="{0870FAFF-02E3-4830-9862-326387705E50}"/>
              </a:ext>
            </a:extLst>
          </p:cNvPr>
          <p:cNvSpPr/>
          <p:nvPr/>
        </p:nvSpPr>
        <p:spPr>
          <a:xfrm rot="10800000" flipH="1">
            <a:off x="5095729" y="6034802"/>
            <a:ext cx="4158100" cy="400111"/>
          </a:xfrm>
          <a:prstGeom prst="snip1Rect">
            <a:avLst>
              <a:gd name="adj" fmla="val 3175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  <p:sp>
        <p:nvSpPr>
          <p:cNvPr id="105" name="직각 삼각형 104">
            <a:extLst>
              <a:ext uri="{FF2B5EF4-FFF2-40B4-BE49-F238E27FC236}">
                <a16:creationId xmlns:a16="http://schemas.microsoft.com/office/drawing/2014/main" id="{83D2B119-E1CA-46DF-93E7-966818E2A7A2}"/>
              </a:ext>
            </a:extLst>
          </p:cNvPr>
          <p:cNvSpPr/>
          <p:nvPr/>
        </p:nvSpPr>
        <p:spPr>
          <a:xfrm rot="5400000">
            <a:off x="9124135" y="6308634"/>
            <a:ext cx="129793" cy="12959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821-6BAB-469E-BB1A-943927C4D0F2}"/>
              </a:ext>
            </a:extLst>
          </p:cNvPr>
          <p:cNvSpPr txBox="1"/>
          <p:nvPr/>
        </p:nvSpPr>
        <p:spPr>
          <a:xfrm>
            <a:off x="5675007" y="4519928"/>
            <a:ext cx="29241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전극이 장착된 상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하판을 각각 제작 후 </a:t>
            </a:r>
            <a:r>
              <a:rPr lang="ko-KR" altLang="en-US" sz="13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합착</a:t>
            </a:r>
            <a:endParaRPr lang="ko-KR" altLang="en-US" sz="13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22167BC-E887-420A-9B36-477D3251E555}"/>
              </a:ext>
            </a:extLst>
          </p:cNvPr>
          <p:cNvSpPr txBox="1"/>
          <p:nvPr/>
        </p:nvSpPr>
        <p:spPr>
          <a:xfrm>
            <a:off x="5269430" y="5035050"/>
            <a:ext cx="37282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하판에는 빛의 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원색인 </a:t>
            </a:r>
            <a:r>
              <a:rPr lang="en-US" altLang="ko-KR" sz="1300" dirty="0">
                <a:solidFill>
                  <a:srgbClr val="C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Red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300" dirty="0">
                <a:solidFill>
                  <a:srgbClr val="00B05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Green</a:t>
            </a:r>
            <a:r>
              <a:rPr lang="en-US" altLang="ko-KR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300" dirty="0">
                <a:solidFill>
                  <a:srgbClr val="00206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Blue</a:t>
            </a:r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각각 칠함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88EBC65-9A80-4848-9CE2-EEDAE1C78FB0}"/>
              </a:ext>
            </a:extLst>
          </p:cNvPr>
          <p:cNvSpPr txBox="1"/>
          <p:nvPr/>
        </p:nvSpPr>
        <p:spPr>
          <a:xfrm>
            <a:off x="5181021" y="5566068"/>
            <a:ext cx="39875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전극으로 전기를 가하면 플라즈마 상태가 되어 자외선 생성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69942A7-353B-41F5-A3C3-A48641A6C3F4}"/>
              </a:ext>
            </a:extLst>
          </p:cNvPr>
          <p:cNvSpPr txBox="1"/>
          <p:nvPr/>
        </p:nvSpPr>
        <p:spPr>
          <a:xfrm>
            <a:off x="5346489" y="6088664"/>
            <a:ext cx="35734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자외선이 형광체에 반사되어 해당 색의 가시광선 방출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947FDCC-3B17-42D4-9AB6-F5C96F4D8B11}"/>
              </a:ext>
            </a:extLst>
          </p:cNvPr>
          <p:cNvSpPr/>
          <p:nvPr/>
        </p:nvSpPr>
        <p:spPr>
          <a:xfrm>
            <a:off x="479975" y="1180133"/>
            <a:ext cx="4483920" cy="971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명점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(Bright Dot)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흑색패턴에서 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R/G/B </a:t>
            </a:r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색으로 발광하는 현상</a:t>
            </a:r>
            <a:endParaRPr lang="en-US" altLang="ko-KR" sz="20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43851-4BF4-492A-A895-46FF9BF37120}"/>
              </a:ext>
            </a:extLst>
          </p:cNvPr>
          <p:cNvSpPr txBox="1"/>
          <p:nvPr/>
        </p:nvSpPr>
        <p:spPr>
          <a:xfrm>
            <a:off x="7270572" y="1664512"/>
            <a:ext cx="19303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데이터의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불량률 추세 분석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7AB266-7580-454F-8CA8-04721EE3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C906D66-B6F9-43CE-BDE4-D07796A7C77E}"/>
              </a:ext>
            </a:extLst>
          </p:cNvPr>
          <p:cNvSpPr txBox="1"/>
          <p:nvPr/>
        </p:nvSpPr>
        <p:spPr>
          <a:xfrm>
            <a:off x="6974857" y="2547748"/>
            <a:ext cx="26444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그래프 변경</a:t>
            </a:r>
            <a:r>
              <a:rPr lang="en-US" altLang="ko-KR" sz="1200" dirty="0"/>
              <a:t>(</a:t>
            </a:r>
            <a:r>
              <a:rPr lang="ko-KR" altLang="en-US" sz="1200" dirty="0"/>
              <a:t>막대</a:t>
            </a:r>
            <a:r>
              <a:rPr lang="en-US" altLang="ko-KR" sz="1200" dirty="0"/>
              <a:t>), layout </a:t>
            </a:r>
            <a:r>
              <a:rPr lang="ko-KR" altLang="en-US" sz="1200" dirty="0"/>
              <a:t>추가</a:t>
            </a:r>
            <a:endParaRPr lang="en-US" altLang="ko-KR" sz="1200" dirty="0"/>
          </a:p>
          <a:p>
            <a:r>
              <a:rPr lang="ko-KR" altLang="en-US" sz="1200" dirty="0"/>
              <a:t>그래프 타이틀은 </a:t>
            </a:r>
            <a:r>
              <a:rPr lang="en-US" altLang="ko-KR" sz="1200" dirty="0"/>
              <a:t>“</a:t>
            </a:r>
            <a:r>
              <a:rPr lang="ko-KR" altLang="en-US" sz="1200" dirty="0"/>
              <a:t>월별</a:t>
            </a:r>
            <a:r>
              <a:rPr lang="en-US" altLang="ko-KR" sz="1200" dirty="0"/>
              <a:t>…”, </a:t>
            </a:r>
          </a:p>
          <a:p>
            <a:r>
              <a:rPr lang="en-US" altLang="ko-KR" sz="1200" dirty="0"/>
              <a:t>()</a:t>
            </a:r>
            <a:r>
              <a:rPr lang="ko-KR" altLang="en-US" sz="1200" dirty="0"/>
              <a:t>안에는 </a:t>
            </a:r>
            <a:r>
              <a:rPr lang="en-US" altLang="ko-KR" sz="1200" dirty="0"/>
              <a:t>“lot</a:t>
            </a:r>
            <a:r>
              <a:rPr lang="ko-KR" altLang="en-US" sz="1200" dirty="0"/>
              <a:t>별</a:t>
            </a:r>
            <a:r>
              <a:rPr lang="en-US" altLang="ko-KR" sz="1200" dirty="0"/>
              <a:t>…. </a:t>
            </a:r>
            <a:r>
              <a:rPr lang="en-US" altLang="ko-KR" sz="1200" dirty="0">
                <a:sym typeface="Wingdings" panose="05000000000000000000" pitchFamily="2" charset="2"/>
              </a:rPr>
              <a:t> </a:t>
            </a:r>
            <a:r>
              <a:rPr lang="ko-KR" altLang="en-US" sz="1200" dirty="0">
                <a:sym typeface="Wingdings" panose="05000000000000000000" pitchFamily="2" charset="2"/>
              </a:rPr>
              <a:t>설명 제거 가능</a:t>
            </a:r>
            <a:endParaRPr lang="ko-KR" altLang="en-US" sz="12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CF437C0-7941-4D82-BD7C-BAFC70F16E64}"/>
              </a:ext>
            </a:extLst>
          </p:cNvPr>
          <p:cNvSpPr txBox="1"/>
          <p:nvPr/>
        </p:nvSpPr>
        <p:spPr>
          <a:xfrm>
            <a:off x="696652" y="2486344"/>
            <a:ext cx="4465305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altLang="ko-KR" dirty="0"/>
              <a:t>“</a:t>
            </a:r>
            <a:r>
              <a:rPr lang="ko-KR" altLang="en-US" dirty="0"/>
              <a:t>색으로 빛나고 특정 색상으로 나타나 확연히 </a:t>
            </a:r>
            <a:r>
              <a:rPr lang="en-US" altLang="ko-KR" dirty="0"/>
              <a:t>… “ </a:t>
            </a:r>
            <a:r>
              <a:rPr lang="ko-KR" altLang="en-US" dirty="0"/>
              <a:t>무슨 설명인지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암점</a:t>
            </a:r>
            <a:r>
              <a:rPr lang="ko-KR" altLang="en-US" dirty="0"/>
              <a:t> 설명을 추가할 필요가 있나요</a:t>
            </a:r>
            <a:r>
              <a:rPr lang="en-US" altLang="ko-KR" dirty="0"/>
              <a:t>?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81C1663-02A5-4FA6-9749-F79AB5FC62D2}"/>
              </a:ext>
            </a:extLst>
          </p:cNvPr>
          <p:cNvSpPr txBox="1"/>
          <p:nvPr/>
        </p:nvSpPr>
        <p:spPr>
          <a:xfrm>
            <a:off x="5678051" y="347154"/>
            <a:ext cx="3598124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ym typeface="Wingdings" panose="05000000000000000000" pitchFamily="2" charset="2"/>
              </a:rPr>
              <a:t> </a:t>
            </a:r>
            <a:r>
              <a:rPr lang="ko-KR" altLang="en-US" sz="1200" dirty="0">
                <a:sym typeface="Wingdings" panose="05000000000000000000" pitchFamily="2" charset="2"/>
              </a:rPr>
              <a:t>제목 변경 필요</a:t>
            </a:r>
            <a:r>
              <a:rPr lang="en-US" altLang="ko-KR" sz="1200" dirty="0">
                <a:sym typeface="Wingdings" panose="05000000000000000000" pitchFamily="2" charset="2"/>
              </a:rPr>
              <a:t>: </a:t>
            </a:r>
            <a:r>
              <a:rPr lang="ko-KR" altLang="en-US" sz="1200" dirty="0" err="1">
                <a:sym typeface="Wingdings" panose="05000000000000000000" pitchFamily="2" charset="2"/>
              </a:rPr>
              <a:t>명점</a:t>
            </a:r>
            <a:r>
              <a:rPr lang="ko-KR" altLang="en-US" sz="1200" dirty="0">
                <a:sym typeface="Wingdings" panose="05000000000000000000" pitchFamily="2" charset="2"/>
              </a:rPr>
              <a:t> 불량에 따른</a:t>
            </a:r>
            <a:r>
              <a:rPr lang="en-US" altLang="ko-KR" sz="1200" dirty="0">
                <a:sym typeface="Wingdings" panose="05000000000000000000" pitchFamily="2" charset="2"/>
              </a:rPr>
              <a:t>…? </a:t>
            </a:r>
            <a:endParaRPr lang="ko-KR" altLang="en-US" sz="12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81C1663-02A5-4FA6-9749-F79AB5FC62D2}"/>
              </a:ext>
            </a:extLst>
          </p:cNvPr>
          <p:cNvSpPr txBox="1"/>
          <p:nvPr/>
        </p:nvSpPr>
        <p:spPr>
          <a:xfrm>
            <a:off x="497964" y="976770"/>
            <a:ext cx="8887576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ym typeface="Wingdings" panose="05000000000000000000" pitchFamily="2" charset="2"/>
              </a:rPr>
              <a:t>아래 내용에 대해 이야기하고자 하는 것 설명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0381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추진 배경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프로세스 현황</a:t>
            </a:r>
          </a:p>
        </p:txBody>
      </p:sp>
      <p:sp>
        <p:nvSpPr>
          <p:cNvPr id="111" name="화살표: 오각형 110">
            <a:extLst>
              <a:ext uri="{FF2B5EF4-FFF2-40B4-BE49-F238E27FC236}">
                <a16:creationId xmlns:a16="http://schemas.microsoft.com/office/drawing/2014/main" id="{A6C28FC7-2559-4974-9554-58050CBAB5B4}"/>
              </a:ext>
            </a:extLst>
          </p:cNvPr>
          <p:cNvSpPr/>
          <p:nvPr/>
        </p:nvSpPr>
        <p:spPr>
          <a:xfrm>
            <a:off x="1243280" y="1556795"/>
            <a:ext cx="1319332" cy="33515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BLACK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9A1243-CEC5-4C48-956C-D2E747EC12B5}"/>
              </a:ext>
            </a:extLst>
          </p:cNvPr>
          <p:cNvSpPr/>
          <p:nvPr/>
        </p:nvSpPr>
        <p:spPr>
          <a:xfrm>
            <a:off x="1251907" y="1883327"/>
            <a:ext cx="1873290" cy="209916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23FAD3-31AE-4BAE-A177-A347CF988B25}"/>
              </a:ext>
            </a:extLst>
          </p:cNvPr>
          <p:cNvSpPr txBox="1"/>
          <p:nvPr/>
        </p:nvSpPr>
        <p:spPr>
          <a:xfrm>
            <a:off x="1366240" y="2608283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A7C813-5EAF-43A2-8949-3D4ABA038013}"/>
              </a:ext>
            </a:extLst>
          </p:cNvPr>
          <p:cNvGrpSpPr/>
          <p:nvPr/>
        </p:nvGrpSpPr>
        <p:grpSpPr>
          <a:xfrm>
            <a:off x="1651865" y="2119870"/>
            <a:ext cx="1022879" cy="486191"/>
            <a:chOff x="933450" y="4475515"/>
            <a:chExt cx="4706811" cy="1752669"/>
          </a:xfrm>
        </p:grpSpPr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AEAA7287-C41F-4149-AFEF-109D930EDE69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12AFE6-C302-45EF-8439-3849CB0F9009}"/>
                </a:ext>
              </a:extLst>
            </p:cNvPr>
            <p:cNvSpPr txBox="1"/>
            <p:nvPr/>
          </p:nvSpPr>
          <p:spPr>
            <a:xfrm>
              <a:off x="933450" y="5492043"/>
              <a:ext cx="2982352" cy="73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5" name="정육면체 34">
              <a:extLst>
                <a:ext uri="{FF2B5EF4-FFF2-40B4-BE49-F238E27FC236}">
                  <a16:creationId xmlns:a16="http://schemas.microsoft.com/office/drawing/2014/main" id="{B4516555-249F-41D5-A124-560B51F70D31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정육면체 35">
              <a:extLst>
                <a:ext uri="{FF2B5EF4-FFF2-40B4-BE49-F238E27FC236}">
                  <a16:creationId xmlns:a16="http://schemas.microsoft.com/office/drawing/2014/main" id="{E3EDF4E3-3369-4E1D-A2D8-98F3AF39AD75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정육면체 36">
              <a:extLst>
                <a:ext uri="{FF2B5EF4-FFF2-40B4-BE49-F238E27FC236}">
                  <a16:creationId xmlns:a16="http://schemas.microsoft.com/office/drawing/2014/main" id="{F37A1875-6FD2-4DEF-A2D7-E3934D2D7B51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정육면체 37">
              <a:extLst>
                <a:ext uri="{FF2B5EF4-FFF2-40B4-BE49-F238E27FC236}">
                  <a16:creationId xmlns:a16="http://schemas.microsoft.com/office/drawing/2014/main" id="{2C49CB39-7657-419B-95EE-B88567D43ADB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정육면체 38">
              <a:extLst>
                <a:ext uri="{FF2B5EF4-FFF2-40B4-BE49-F238E27FC236}">
                  <a16:creationId xmlns:a16="http://schemas.microsoft.com/office/drawing/2014/main" id="{BE147701-2A51-455D-BAAE-911853E6352A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정육면체 39">
              <a:extLst>
                <a:ext uri="{FF2B5EF4-FFF2-40B4-BE49-F238E27FC236}">
                  <a16:creationId xmlns:a16="http://schemas.microsoft.com/office/drawing/2014/main" id="{2615294B-4C83-48B4-A25A-13A6E262C8E9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정육면체 40">
              <a:extLst>
                <a:ext uri="{FF2B5EF4-FFF2-40B4-BE49-F238E27FC236}">
                  <a16:creationId xmlns:a16="http://schemas.microsoft.com/office/drawing/2014/main" id="{105D20A3-B760-4960-841C-D5C0FCE2B75D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7058CDF-6EA5-424E-94E0-92923EC8AF65}"/>
              </a:ext>
            </a:extLst>
          </p:cNvPr>
          <p:cNvSpPr txBox="1"/>
          <p:nvPr/>
        </p:nvSpPr>
        <p:spPr>
          <a:xfrm>
            <a:off x="2253275" y="2608283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RTD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97" name="화살표: 오각형 296">
            <a:extLst>
              <a:ext uri="{FF2B5EF4-FFF2-40B4-BE49-F238E27FC236}">
                <a16:creationId xmlns:a16="http://schemas.microsoft.com/office/drawing/2014/main" id="{DFCACEE0-9F7C-4F62-8989-DBE82A5FB62E}"/>
              </a:ext>
            </a:extLst>
          </p:cNvPr>
          <p:cNvSpPr/>
          <p:nvPr/>
        </p:nvSpPr>
        <p:spPr>
          <a:xfrm>
            <a:off x="3292538" y="1540811"/>
            <a:ext cx="1271304" cy="335158"/>
          </a:xfrm>
          <a:prstGeom prst="homePlate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AG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</a:t>
            </a: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75464D44-29C7-4C0D-9F68-7118279EDDD6}"/>
              </a:ext>
            </a:extLst>
          </p:cNvPr>
          <p:cNvSpPr/>
          <p:nvPr/>
        </p:nvSpPr>
        <p:spPr>
          <a:xfrm>
            <a:off x="3301165" y="1867343"/>
            <a:ext cx="1873290" cy="2121570"/>
          </a:xfrm>
          <a:prstGeom prst="rect">
            <a:avLst/>
          </a:prstGeom>
          <a:noFill/>
          <a:ln w="19050">
            <a:solidFill>
              <a:srgbClr val="4C5E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E5CDBE51-AEF6-46C7-91DD-707A644A3A42}"/>
              </a:ext>
            </a:extLst>
          </p:cNvPr>
          <p:cNvGrpSpPr/>
          <p:nvPr/>
        </p:nvGrpSpPr>
        <p:grpSpPr>
          <a:xfrm>
            <a:off x="3726370" y="2138750"/>
            <a:ext cx="1022879" cy="467421"/>
            <a:chOff x="933450" y="4475515"/>
            <a:chExt cx="4706811" cy="1752669"/>
          </a:xfrm>
        </p:grpSpPr>
        <p:sp>
          <p:nvSpPr>
            <p:cNvPr id="302" name="정육면체 301">
              <a:extLst>
                <a:ext uri="{FF2B5EF4-FFF2-40B4-BE49-F238E27FC236}">
                  <a16:creationId xmlns:a16="http://schemas.microsoft.com/office/drawing/2014/main" id="{AF07A014-D300-4218-B4FA-8B89DEFBD0DC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9EDEF09D-8529-4855-84BB-4093D72D8BFB}"/>
                </a:ext>
              </a:extLst>
            </p:cNvPr>
            <p:cNvSpPr txBox="1"/>
            <p:nvPr/>
          </p:nvSpPr>
          <p:spPr>
            <a:xfrm>
              <a:off x="933450" y="5492043"/>
              <a:ext cx="2982352" cy="736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04" name="정육면체 303">
              <a:extLst>
                <a:ext uri="{FF2B5EF4-FFF2-40B4-BE49-F238E27FC236}">
                  <a16:creationId xmlns:a16="http://schemas.microsoft.com/office/drawing/2014/main" id="{E325F88C-7AA6-424D-8AEF-035913A98257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5" name="정육면체 304">
              <a:extLst>
                <a:ext uri="{FF2B5EF4-FFF2-40B4-BE49-F238E27FC236}">
                  <a16:creationId xmlns:a16="http://schemas.microsoft.com/office/drawing/2014/main" id="{274E6D40-43AB-4CF0-B482-C7EA0013879E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6" name="정육면체 305">
              <a:extLst>
                <a:ext uri="{FF2B5EF4-FFF2-40B4-BE49-F238E27FC236}">
                  <a16:creationId xmlns:a16="http://schemas.microsoft.com/office/drawing/2014/main" id="{C21CF0F4-C38F-4C6D-AE49-541428DA59C0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7" name="정육면체 306">
              <a:extLst>
                <a:ext uri="{FF2B5EF4-FFF2-40B4-BE49-F238E27FC236}">
                  <a16:creationId xmlns:a16="http://schemas.microsoft.com/office/drawing/2014/main" id="{40AC3CEA-6004-4402-9F1E-33A896860A23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8" name="정육면체 307">
              <a:extLst>
                <a:ext uri="{FF2B5EF4-FFF2-40B4-BE49-F238E27FC236}">
                  <a16:creationId xmlns:a16="http://schemas.microsoft.com/office/drawing/2014/main" id="{D72CD533-7BFB-4220-9282-4A1881BC0684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9" name="정육면체 308">
              <a:extLst>
                <a:ext uri="{FF2B5EF4-FFF2-40B4-BE49-F238E27FC236}">
                  <a16:creationId xmlns:a16="http://schemas.microsoft.com/office/drawing/2014/main" id="{D91F71E2-418F-4622-99C6-BB156F21EF80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0" name="정육면체 309">
              <a:extLst>
                <a:ext uri="{FF2B5EF4-FFF2-40B4-BE49-F238E27FC236}">
                  <a16:creationId xmlns:a16="http://schemas.microsoft.com/office/drawing/2014/main" id="{F4218FEE-C667-4BF9-9CFC-6DDCBB58F1DB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26" name="화살표: 오른쪽 325">
            <a:extLst>
              <a:ext uri="{FF2B5EF4-FFF2-40B4-BE49-F238E27FC236}">
                <a16:creationId xmlns:a16="http://schemas.microsoft.com/office/drawing/2014/main" id="{BAB1DD6B-02DC-4029-8168-895C49903C4D}"/>
              </a:ext>
            </a:extLst>
          </p:cNvPr>
          <p:cNvSpPr/>
          <p:nvPr/>
        </p:nvSpPr>
        <p:spPr>
          <a:xfrm>
            <a:off x="2089883" y="2710545"/>
            <a:ext cx="212854" cy="14823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82D22D9F-08D1-4EBF-BCD9-C1444A93A52C}"/>
              </a:ext>
            </a:extLst>
          </p:cNvPr>
          <p:cNvSpPr txBox="1"/>
          <p:nvPr/>
        </p:nvSpPr>
        <p:spPr>
          <a:xfrm>
            <a:off x="3417389" y="2608283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인쇄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F709DF8F-34FC-4C1C-934D-94AAD0B6CD02}"/>
              </a:ext>
            </a:extLst>
          </p:cNvPr>
          <p:cNvSpPr txBox="1"/>
          <p:nvPr/>
        </p:nvSpPr>
        <p:spPr>
          <a:xfrm>
            <a:off x="4304424" y="2608283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RTD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329" name="화살표: 오른쪽 328">
            <a:extLst>
              <a:ext uri="{FF2B5EF4-FFF2-40B4-BE49-F238E27FC236}">
                <a16:creationId xmlns:a16="http://schemas.microsoft.com/office/drawing/2014/main" id="{56D9E722-2E04-400A-9136-4BB8F5BCF89B}"/>
              </a:ext>
            </a:extLst>
          </p:cNvPr>
          <p:cNvSpPr/>
          <p:nvPr/>
        </p:nvSpPr>
        <p:spPr>
          <a:xfrm>
            <a:off x="4141032" y="2710545"/>
            <a:ext cx="212854" cy="148231"/>
          </a:xfrm>
          <a:prstGeom prst="rightArrow">
            <a:avLst/>
          </a:prstGeom>
          <a:solidFill>
            <a:srgbClr val="4C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0" name="화살표: 오각형 329">
            <a:extLst>
              <a:ext uri="{FF2B5EF4-FFF2-40B4-BE49-F238E27FC236}">
                <a16:creationId xmlns:a16="http://schemas.microsoft.com/office/drawing/2014/main" id="{EF65DB2F-D25D-4C3D-95D4-BD95F84B79AE}"/>
              </a:ext>
            </a:extLst>
          </p:cNvPr>
          <p:cNvSpPr/>
          <p:nvPr/>
        </p:nvSpPr>
        <p:spPr>
          <a:xfrm>
            <a:off x="5343021" y="1568312"/>
            <a:ext cx="1271304" cy="335158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BUS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</a:t>
            </a:r>
          </a:p>
        </p:txBody>
      </p:sp>
      <p:sp>
        <p:nvSpPr>
          <p:cNvPr id="331" name="직사각형 330">
            <a:extLst>
              <a:ext uri="{FF2B5EF4-FFF2-40B4-BE49-F238E27FC236}">
                <a16:creationId xmlns:a16="http://schemas.microsoft.com/office/drawing/2014/main" id="{E2AD9094-182E-48E0-840E-81467B41EFB0}"/>
              </a:ext>
            </a:extLst>
          </p:cNvPr>
          <p:cNvSpPr/>
          <p:nvPr/>
        </p:nvSpPr>
        <p:spPr>
          <a:xfrm>
            <a:off x="5354396" y="1903470"/>
            <a:ext cx="1873291" cy="2079025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2" name="그룹 331">
            <a:extLst>
              <a:ext uri="{FF2B5EF4-FFF2-40B4-BE49-F238E27FC236}">
                <a16:creationId xmlns:a16="http://schemas.microsoft.com/office/drawing/2014/main" id="{948ACDFC-6A28-4ED5-822E-573646A3EF2D}"/>
              </a:ext>
            </a:extLst>
          </p:cNvPr>
          <p:cNvGrpSpPr/>
          <p:nvPr/>
        </p:nvGrpSpPr>
        <p:grpSpPr>
          <a:xfrm>
            <a:off x="5782140" y="2165792"/>
            <a:ext cx="1017801" cy="369750"/>
            <a:chOff x="933450" y="4411482"/>
            <a:chExt cx="4706811" cy="1388338"/>
          </a:xfrm>
        </p:grpSpPr>
        <p:sp>
          <p:nvSpPr>
            <p:cNvPr id="333" name="정육면체 332">
              <a:extLst>
                <a:ext uri="{FF2B5EF4-FFF2-40B4-BE49-F238E27FC236}">
                  <a16:creationId xmlns:a16="http://schemas.microsoft.com/office/drawing/2014/main" id="{877FA5F1-7919-4A35-AD86-DA5FF854A49E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4" name="정육면체 333">
              <a:extLst>
                <a:ext uri="{FF2B5EF4-FFF2-40B4-BE49-F238E27FC236}">
                  <a16:creationId xmlns:a16="http://schemas.microsoft.com/office/drawing/2014/main" id="{C4035AFF-6823-444B-B639-F278C77B3836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5" name="정육면체 334">
              <a:extLst>
                <a:ext uri="{FF2B5EF4-FFF2-40B4-BE49-F238E27FC236}">
                  <a16:creationId xmlns:a16="http://schemas.microsoft.com/office/drawing/2014/main" id="{54F773DC-FB3C-4451-B402-83669AC8E116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0" name="정육면체 339">
              <a:extLst>
                <a:ext uri="{FF2B5EF4-FFF2-40B4-BE49-F238E27FC236}">
                  <a16:creationId xmlns:a16="http://schemas.microsoft.com/office/drawing/2014/main" id="{A136F111-3BCB-40C3-9714-ED28C0473993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1" name="정육면체 340">
              <a:extLst>
                <a:ext uri="{FF2B5EF4-FFF2-40B4-BE49-F238E27FC236}">
                  <a16:creationId xmlns:a16="http://schemas.microsoft.com/office/drawing/2014/main" id="{AC25DB9F-3919-4695-B2C7-32BDB29450B3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2" name="정육면체 341">
              <a:extLst>
                <a:ext uri="{FF2B5EF4-FFF2-40B4-BE49-F238E27FC236}">
                  <a16:creationId xmlns:a16="http://schemas.microsoft.com/office/drawing/2014/main" id="{2E927B23-0465-489B-A77A-DFB8A65A028A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3" name="정육면체 342">
              <a:extLst>
                <a:ext uri="{FF2B5EF4-FFF2-40B4-BE49-F238E27FC236}">
                  <a16:creationId xmlns:a16="http://schemas.microsoft.com/office/drawing/2014/main" id="{46A74ADE-3E69-4339-B6E2-F9B7843DD3EA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4" name="정육면체 343">
              <a:extLst>
                <a:ext uri="{FF2B5EF4-FFF2-40B4-BE49-F238E27FC236}">
                  <a16:creationId xmlns:a16="http://schemas.microsoft.com/office/drawing/2014/main" id="{6768DF00-C63C-4AEA-9121-A712D92D50F4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5" name="정육면체 344">
              <a:extLst>
                <a:ext uri="{FF2B5EF4-FFF2-40B4-BE49-F238E27FC236}">
                  <a16:creationId xmlns:a16="http://schemas.microsoft.com/office/drawing/2014/main" id="{6FE466C9-5CA7-480A-8849-56C62B1C8C7F}"/>
                </a:ext>
              </a:extLst>
            </p:cNvPr>
            <p:cNvSpPr/>
            <p:nvPr/>
          </p:nvSpPr>
          <p:spPr>
            <a:xfrm>
              <a:off x="1394836" y="4411482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6" name="정육면체 345">
              <a:extLst>
                <a:ext uri="{FF2B5EF4-FFF2-40B4-BE49-F238E27FC236}">
                  <a16:creationId xmlns:a16="http://schemas.microsoft.com/office/drawing/2014/main" id="{584E9F57-938C-4F31-8138-32E510989E34}"/>
                </a:ext>
              </a:extLst>
            </p:cNvPr>
            <p:cNvSpPr/>
            <p:nvPr/>
          </p:nvSpPr>
          <p:spPr>
            <a:xfrm>
              <a:off x="2176706" y="4413053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7" name="정육면체 376">
              <a:extLst>
                <a:ext uri="{FF2B5EF4-FFF2-40B4-BE49-F238E27FC236}">
                  <a16:creationId xmlns:a16="http://schemas.microsoft.com/office/drawing/2014/main" id="{0712D41D-1BED-4787-A3BD-C02771F19D8D}"/>
                </a:ext>
              </a:extLst>
            </p:cNvPr>
            <p:cNvSpPr/>
            <p:nvPr/>
          </p:nvSpPr>
          <p:spPr>
            <a:xfrm>
              <a:off x="3314749" y="4413638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8" name="정육면체 377">
              <a:extLst>
                <a:ext uri="{FF2B5EF4-FFF2-40B4-BE49-F238E27FC236}">
                  <a16:creationId xmlns:a16="http://schemas.microsoft.com/office/drawing/2014/main" id="{9950A8A9-9A85-4245-B3B7-F43A94E53272}"/>
                </a:ext>
              </a:extLst>
            </p:cNvPr>
            <p:cNvSpPr/>
            <p:nvPr/>
          </p:nvSpPr>
          <p:spPr>
            <a:xfrm>
              <a:off x="4074541" y="4415209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36" name="TextBox 435">
            <a:extLst>
              <a:ext uri="{FF2B5EF4-FFF2-40B4-BE49-F238E27FC236}">
                <a16:creationId xmlns:a16="http://schemas.microsoft.com/office/drawing/2014/main" id="{CF5729A1-4703-4B2B-A368-D58A37C75001}"/>
              </a:ext>
            </a:extLst>
          </p:cNvPr>
          <p:cNvSpPr txBox="1"/>
          <p:nvPr/>
        </p:nvSpPr>
        <p:spPr>
          <a:xfrm>
            <a:off x="5478621" y="261980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현상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B2686BFB-AE2F-4C56-A74C-9FA1E06B5EF8}"/>
              </a:ext>
            </a:extLst>
          </p:cNvPr>
          <p:cNvSpPr txBox="1"/>
          <p:nvPr/>
        </p:nvSpPr>
        <p:spPr>
          <a:xfrm>
            <a:off x="6365656" y="261980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438" name="화살표: 오른쪽 437">
            <a:extLst>
              <a:ext uri="{FF2B5EF4-FFF2-40B4-BE49-F238E27FC236}">
                <a16:creationId xmlns:a16="http://schemas.microsoft.com/office/drawing/2014/main" id="{7F1F7E02-6CF0-4495-B1AD-47BF6301180A}"/>
              </a:ext>
            </a:extLst>
          </p:cNvPr>
          <p:cNvSpPr/>
          <p:nvPr/>
        </p:nvSpPr>
        <p:spPr>
          <a:xfrm>
            <a:off x="6202264" y="2722062"/>
            <a:ext cx="212854" cy="148231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9" name="화살표: 오각형 438">
            <a:extLst>
              <a:ext uri="{FF2B5EF4-FFF2-40B4-BE49-F238E27FC236}">
                <a16:creationId xmlns:a16="http://schemas.microsoft.com/office/drawing/2014/main" id="{2787C483-9AC2-4BDF-B615-597EBA3B4769}"/>
              </a:ext>
            </a:extLst>
          </p:cNvPr>
          <p:cNvSpPr/>
          <p:nvPr/>
        </p:nvSpPr>
        <p:spPr>
          <a:xfrm>
            <a:off x="7381801" y="1576938"/>
            <a:ext cx="1319332" cy="335158"/>
          </a:xfrm>
          <a:prstGeom prst="homePlate">
            <a:avLst/>
          </a:prstGeom>
          <a:solidFill>
            <a:srgbClr val="1B2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4.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유전체 공정</a:t>
            </a: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2C9007AA-7F46-42C6-B5F1-09C5F39FECD9}"/>
              </a:ext>
            </a:extLst>
          </p:cNvPr>
          <p:cNvSpPr/>
          <p:nvPr/>
        </p:nvSpPr>
        <p:spPr>
          <a:xfrm>
            <a:off x="7390428" y="1903470"/>
            <a:ext cx="1878576" cy="2085443"/>
          </a:xfrm>
          <a:prstGeom prst="rect">
            <a:avLst/>
          </a:prstGeom>
          <a:noFill/>
          <a:ln w="19050">
            <a:solidFill>
              <a:srgbClr val="1B2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1" name="그룹 440">
            <a:extLst>
              <a:ext uri="{FF2B5EF4-FFF2-40B4-BE49-F238E27FC236}">
                <a16:creationId xmlns:a16="http://schemas.microsoft.com/office/drawing/2014/main" id="{00A74CF8-D469-41E5-8E34-60794B712662}"/>
              </a:ext>
            </a:extLst>
          </p:cNvPr>
          <p:cNvGrpSpPr/>
          <p:nvPr/>
        </p:nvGrpSpPr>
        <p:grpSpPr>
          <a:xfrm>
            <a:off x="7858103" y="2160849"/>
            <a:ext cx="949871" cy="419451"/>
            <a:chOff x="933450" y="4283559"/>
            <a:chExt cx="4706811" cy="1516261"/>
          </a:xfrm>
        </p:grpSpPr>
        <p:sp>
          <p:nvSpPr>
            <p:cNvPr id="442" name="정육면체 441">
              <a:extLst>
                <a:ext uri="{FF2B5EF4-FFF2-40B4-BE49-F238E27FC236}">
                  <a16:creationId xmlns:a16="http://schemas.microsoft.com/office/drawing/2014/main" id="{7B6FAAB6-4A91-4DC7-B7D6-3A5E169146EC}"/>
                </a:ext>
              </a:extLst>
            </p:cNvPr>
            <p:cNvSpPr/>
            <p:nvPr/>
          </p:nvSpPr>
          <p:spPr>
            <a:xfrm>
              <a:off x="933450" y="4533727"/>
              <a:ext cx="4706811" cy="1266093"/>
            </a:xfrm>
            <a:prstGeom prst="cube">
              <a:avLst>
                <a:gd name="adj" fmla="val 661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3" name="정육면체 442">
              <a:extLst>
                <a:ext uri="{FF2B5EF4-FFF2-40B4-BE49-F238E27FC236}">
                  <a16:creationId xmlns:a16="http://schemas.microsoft.com/office/drawing/2014/main" id="{45A8A8D8-6FF0-4DA3-832B-E4B9DFC842F6}"/>
                </a:ext>
              </a:extLst>
            </p:cNvPr>
            <p:cNvSpPr/>
            <p:nvPr/>
          </p:nvSpPr>
          <p:spPr>
            <a:xfrm>
              <a:off x="943674" y="4476508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4" name="정육면체 443">
              <a:extLst>
                <a:ext uri="{FF2B5EF4-FFF2-40B4-BE49-F238E27FC236}">
                  <a16:creationId xmlns:a16="http://schemas.microsoft.com/office/drawing/2014/main" id="{931DA439-04A7-4738-AF3E-4A12F84F2819}"/>
                </a:ext>
              </a:extLst>
            </p:cNvPr>
            <p:cNvSpPr/>
            <p:nvPr/>
          </p:nvSpPr>
          <p:spPr>
            <a:xfrm>
              <a:off x="1398955" y="4476107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5" name="정육면체 444">
              <a:extLst>
                <a:ext uri="{FF2B5EF4-FFF2-40B4-BE49-F238E27FC236}">
                  <a16:creationId xmlns:a16="http://schemas.microsoft.com/office/drawing/2014/main" id="{AB526C2B-7291-42EE-9131-212341F06FD1}"/>
                </a:ext>
              </a:extLst>
            </p:cNvPr>
            <p:cNvSpPr/>
            <p:nvPr/>
          </p:nvSpPr>
          <p:spPr>
            <a:xfrm>
              <a:off x="4638341" y="4475515"/>
              <a:ext cx="98094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6" name="정육면체 445">
              <a:extLst>
                <a:ext uri="{FF2B5EF4-FFF2-40B4-BE49-F238E27FC236}">
                  <a16:creationId xmlns:a16="http://schemas.microsoft.com/office/drawing/2014/main" id="{981EB9B1-6BBC-4ACA-87CA-47838E759B4F}"/>
                </a:ext>
              </a:extLst>
            </p:cNvPr>
            <p:cNvSpPr/>
            <p:nvPr/>
          </p:nvSpPr>
          <p:spPr>
            <a:xfrm>
              <a:off x="1989738" y="447924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7" name="정육면체 446">
              <a:extLst>
                <a:ext uri="{FF2B5EF4-FFF2-40B4-BE49-F238E27FC236}">
                  <a16:creationId xmlns:a16="http://schemas.microsoft.com/office/drawing/2014/main" id="{8B72C4B0-7F2E-4128-A13A-C0B151C67B4C}"/>
                </a:ext>
              </a:extLst>
            </p:cNvPr>
            <p:cNvSpPr/>
            <p:nvPr/>
          </p:nvSpPr>
          <p:spPr>
            <a:xfrm>
              <a:off x="2627441" y="4475515"/>
              <a:ext cx="1223890" cy="886265"/>
            </a:xfrm>
            <a:prstGeom prst="cube">
              <a:avLst>
                <a:gd name="adj" fmla="val 9325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8" name="정육면체 447">
              <a:extLst>
                <a:ext uri="{FF2B5EF4-FFF2-40B4-BE49-F238E27FC236}">
                  <a16:creationId xmlns:a16="http://schemas.microsoft.com/office/drawing/2014/main" id="{7A13A481-A153-4C30-8656-3C160764ECB7}"/>
                </a:ext>
              </a:extLst>
            </p:cNvPr>
            <p:cNvSpPr/>
            <p:nvPr/>
          </p:nvSpPr>
          <p:spPr>
            <a:xfrm>
              <a:off x="3315532" y="4477869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9" name="정육면체 448">
              <a:extLst>
                <a:ext uri="{FF2B5EF4-FFF2-40B4-BE49-F238E27FC236}">
                  <a16:creationId xmlns:a16="http://schemas.microsoft.com/office/drawing/2014/main" id="{82EE880D-2AF8-49BB-A851-8393C480BAC6}"/>
                </a:ext>
              </a:extLst>
            </p:cNvPr>
            <p:cNvSpPr/>
            <p:nvPr/>
          </p:nvSpPr>
          <p:spPr>
            <a:xfrm>
              <a:off x="3882928" y="4478971"/>
              <a:ext cx="1160586" cy="886265"/>
            </a:xfrm>
            <a:prstGeom prst="cube">
              <a:avLst>
                <a:gd name="adj" fmla="val 93254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0" name="정육면체 449">
              <a:extLst>
                <a:ext uri="{FF2B5EF4-FFF2-40B4-BE49-F238E27FC236}">
                  <a16:creationId xmlns:a16="http://schemas.microsoft.com/office/drawing/2014/main" id="{2AC72ADF-11E2-4204-8066-ABFE7C4F33BF}"/>
                </a:ext>
              </a:extLst>
            </p:cNvPr>
            <p:cNvSpPr/>
            <p:nvPr/>
          </p:nvSpPr>
          <p:spPr>
            <a:xfrm>
              <a:off x="1394836" y="4411482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1" name="정육면체 450">
              <a:extLst>
                <a:ext uri="{FF2B5EF4-FFF2-40B4-BE49-F238E27FC236}">
                  <a16:creationId xmlns:a16="http://schemas.microsoft.com/office/drawing/2014/main" id="{320CEEDD-9068-4920-B022-288246CB16ED}"/>
                </a:ext>
              </a:extLst>
            </p:cNvPr>
            <p:cNvSpPr/>
            <p:nvPr/>
          </p:nvSpPr>
          <p:spPr>
            <a:xfrm>
              <a:off x="2176694" y="4413053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2" name="정육면체 451">
              <a:extLst>
                <a:ext uri="{FF2B5EF4-FFF2-40B4-BE49-F238E27FC236}">
                  <a16:creationId xmlns:a16="http://schemas.microsoft.com/office/drawing/2014/main" id="{E2915635-6B64-4BD7-82C5-2ABCC9BBA3B2}"/>
                </a:ext>
              </a:extLst>
            </p:cNvPr>
            <p:cNvSpPr/>
            <p:nvPr/>
          </p:nvSpPr>
          <p:spPr>
            <a:xfrm>
              <a:off x="3314749" y="4413638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3" name="정육면체 452">
              <a:extLst>
                <a:ext uri="{FF2B5EF4-FFF2-40B4-BE49-F238E27FC236}">
                  <a16:creationId xmlns:a16="http://schemas.microsoft.com/office/drawing/2014/main" id="{6CE6765A-777B-4D7A-A36F-324CCEF868F1}"/>
                </a:ext>
              </a:extLst>
            </p:cNvPr>
            <p:cNvSpPr/>
            <p:nvPr/>
          </p:nvSpPr>
          <p:spPr>
            <a:xfrm>
              <a:off x="4074535" y="4415209"/>
              <a:ext cx="968229" cy="886264"/>
            </a:xfrm>
            <a:prstGeom prst="cube">
              <a:avLst>
                <a:gd name="adj" fmla="val 9281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4" name="정육면체 453">
              <a:extLst>
                <a:ext uri="{FF2B5EF4-FFF2-40B4-BE49-F238E27FC236}">
                  <a16:creationId xmlns:a16="http://schemas.microsoft.com/office/drawing/2014/main" id="{28481C5A-6247-465D-864C-042B83AB8FEE}"/>
                </a:ext>
              </a:extLst>
            </p:cNvPr>
            <p:cNvSpPr/>
            <p:nvPr/>
          </p:nvSpPr>
          <p:spPr>
            <a:xfrm>
              <a:off x="933450" y="4283559"/>
              <a:ext cx="4685832" cy="1080798"/>
            </a:xfrm>
            <a:prstGeom prst="cube">
              <a:avLst>
                <a:gd name="adj" fmla="val 74731"/>
              </a:avLst>
            </a:pr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55" name="TextBox 454">
            <a:extLst>
              <a:ext uri="{FF2B5EF4-FFF2-40B4-BE49-F238E27FC236}">
                <a16:creationId xmlns:a16="http://schemas.microsoft.com/office/drawing/2014/main" id="{64DD8975-01ED-4BB4-9613-A00038390142}"/>
              </a:ext>
            </a:extLst>
          </p:cNvPr>
          <p:cNvSpPr txBox="1"/>
          <p:nvPr/>
        </p:nvSpPr>
        <p:spPr>
          <a:xfrm>
            <a:off x="7906395" y="2616149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608" name="화살표: 오각형 607">
            <a:extLst>
              <a:ext uri="{FF2B5EF4-FFF2-40B4-BE49-F238E27FC236}">
                <a16:creationId xmlns:a16="http://schemas.microsoft.com/office/drawing/2014/main" id="{03F9EBF2-26A8-47B2-976B-D1FAC1037C60}"/>
              </a:ext>
            </a:extLst>
          </p:cNvPr>
          <p:cNvSpPr/>
          <p:nvPr/>
        </p:nvSpPr>
        <p:spPr>
          <a:xfrm>
            <a:off x="1240654" y="4251066"/>
            <a:ext cx="1319331" cy="317906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5.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형광체 공정</a:t>
            </a:r>
          </a:p>
        </p:txBody>
      </p: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049BB026-AD2F-4F1E-ADF9-48A288422DE8}"/>
              </a:ext>
            </a:extLst>
          </p:cNvPr>
          <p:cNvSpPr/>
          <p:nvPr/>
        </p:nvSpPr>
        <p:spPr>
          <a:xfrm>
            <a:off x="1251906" y="4562103"/>
            <a:ext cx="8017097" cy="2120398"/>
          </a:xfrm>
          <a:prstGeom prst="rect">
            <a:avLst/>
          </a:prstGeom>
          <a:noFill/>
          <a:ln w="19050">
            <a:solidFill>
              <a:srgbClr val="1B2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10" name="Group 12">
            <a:extLst>
              <a:ext uri="{FF2B5EF4-FFF2-40B4-BE49-F238E27FC236}">
                <a16:creationId xmlns:a16="http://schemas.microsoft.com/office/drawing/2014/main" id="{DB5C0C5D-2CC6-4CA6-9B4C-FD6E760B4DEC}"/>
              </a:ext>
            </a:extLst>
          </p:cNvPr>
          <p:cNvGrpSpPr/>
          <p:nvPr/>
        </p:nvGrpSpPr>
        <p:grpSpPr>
          <a:xfrm>
            <a:off x="2254027" y="4750977"/>
            <a:ext cx="1017802" cy="429461"/>
            <a:chOff x="2939" y="2347"/>
            <a:chExt cx="1386" cy="754"/>
          </a:xfrm>
        </p:grpSpPr>
        <p:sp>
          <p:nvSpPr>
            <p:cNvPr id="611" name="AutoShape 13">
              <a:extLst>
                <a:ext uri="{FF2B5EF4-FFF2-40B4-BE49-F238E27FC236}">
                  <a16:creationId xmlns:a16="http://schemas.microsoft.com/office/drawing/2014/main" id="{F3245AD1-E6B4-4232-BF89-B5B891A6D1A0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2" name="AutoShape 14" descr="10%">
              <a:extLst>
                <a:ext uri="{FF2B5EF4-FFF2-40B4-BE49-F238E27FC236}">
                  <a16:creationId xmlns:a16="http://schemas.microsoft.com/office/drawing/2014/main" id="{FD069032-4158-44BD-B047-C87F27F4BC8C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3" name="AutoShape 15">
              <a:extLst>
                <a:ext uri="{FF2B5EF4-FFF2-40B4-BE49-F238E27FC236}">
                  <a16:creationId xmlns:a16="http://schemas.microsoft.com/office/drawing/2014/main" id="{5F2B2A0F-AEBD-4E9B-83A8-E977C7449CAB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4" name="AutoShape 16">
              <a:extLst>
                <a:ext uri="{FF2B5EF4-FFF2-40B4-BE49-F238E27FC236}">
                  <a16:creationId xmlns:a16="http://schemas.microsoft.com/office/drawing/2014/main" id="{3EBE47D6-E46A-482D-B2C9-8B863B88FB22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5" name="AutoShape 17">
              <a:extLst>
                <a:ext uri="{FF2B5EF4-FFF2-40B4-BE49-F238E27FC236}">
                  <a16:creationId xmlns:a16="http://schemas.microsoft.com/office/drawing/2014/main" id="{CCC9161D-C3A3-4C57-AEDA-0099BF25AF37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6" name="AutoShape 18">
              <a:extLst>
                <a:ext uri="{FF2B5EF4-FFF2-40B4-BE49-F238E27FC236}">
                  <a16:creationId xmlns:a16="http://schemas.microsoft.com/office/drawing/2014/main" id="{2C8B299A-60F5-4714-A207-EFDC49C6AE49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617" name="Group 19">
              <a:extLst>
                <a:ext uri="{FF2B5EF4-FFF2-40B4-BE49-F238E27FC236}">
                  <a16:creationId xmlns:a16="http://schemas.microsoft.com/office/drawing/2014/main" id="{4710901F-40AB-4401-B53E-B0F29073A7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634" name="AutoShape 20">
                <a:extLst>
                  <a:ext uri="{FF2B5EF4-FFF2-40B4-BE49-F238E27FC236}">
                    <a16:creationId xmlns:a16="http://schemas.microsoft.com/office/drawing/2014/main" id="{6C7F65C7-9095-4378-BD5E-151ACDFAAC1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5" name="AutoShape 21">
                <a:extLst>
                  <a:ext uri="{FF2B5EF4-FFF2-40B4-BE49-F238E27FC236}">
                    <a16:creationId xmlns:a16="http://schemas.microsoft.com/office/drawing/2014/main" id="{BDE31F87-2C48-48A2-A1FD-18917347673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18" name="Group 22">
              <a:extLst>
                <a:ext uri="{FF2B5EF4-FFF2-40B4-BE49-F238E27FC236}">
                  <a16:creationId xmlns:a16="http://schemas.microsoft.com/office/drawing/2014/main" id="{4090957C-40DB-40E5-9AA0-9A60E12A29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632" name="AutoShape 23">
                <a:extLst>
                  <a:ext uri="{FF2B5EF4-FFF2-40B4-BE49-F238E27FC236}">
                    <a16:creationId xmlns:a16="http://schemas.microsoft.com/office/drawing/2014/main" id="{2FE65D63-2DDC-4293-BBE3-82E6CE19B815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3" name="AutoShape 24">
                <a:extLst>
                  <a:ext uri="{FF2B5EF4-FFF2-40B4-BE49-F238E27FC236}">
                    <a16:creationId xmlns:a16="http://schemas.microsoft.com/office/drawing/2014/main" id="{48B5D9AC-6CD8-4878-A595-5A352F549E24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19" name="Group 25">
              <a:extLst>
                <a:ext uri="{FF2B5EF4-FFF2-40B4-BE49-F238E27FC236}">
                  <a16:creationId xmlns:a16="http://schemas.microsoft.com/office/drawing/2014/main" id="{071F42F5-5F3D-4105-A9A3-9E142DCDA2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630" name="AutoShape 26">
                <a:extLst>
                  <a:ext uri="{FF2B5EF4-FFF2-40B4-BE49-F238E27FC236}">
                    <a16:creationId xmlns:a16="http://schemas.microsoft.com/office/drawing/2014/main" id="{421EF77B-C050-43B3-8891-4413780A7A8B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1" name="AutoShape 27">
                <a:extLst>
                  <a:ext uri="{FF2B5EF4-FFF2-40B4-BE49-F238E27FC236}">
                    <a16:creationId xmlns:a16="http://schemas.microsoft.com/office/drawing/2014/main" id="{DEDD22D5-2929-4CEA-A973-E76652391AB8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20" name="Group 28">
              <a:extLst>
                <a:ext uri="{FF2B5EF4-FFF2-40B4-BE49-F238E27FC236}">
                  <a16:creationId xmlns:a16="http://schemas.microsoft.com/office/drawing/2014/main" id="{084F6741-84E5-4477-9976-4657CF2214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628" name="AutoShape 29">
                <a:extLst>
                  <a:ext uri="{FF2B5EF4-FFF2-40B4-BE49-F238E27FC236}">
                    <a16:creationId xmlns:a16="http://schemas.microsoft.com/office/drawing/2014/main" id="{C76D3257-ACE7-4CB4-9A34-4C3C56CB048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29" name="AutoShape 30">
                <a:extLst>
                  <a:ext uri="{FF2B5EF4-FFF2-40B4-BE49-F238E27FC236}">
                    <a16:creationId xmlns:a16="http://schemas.microsoft.com/office/drawing/2014/main" id="{F9F5EDD3-4C4D-429D-9C1E-92E21230DEA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21" name="Group 45">
              <a:extLst>
                <a:ext uri="{FF2B5EF4-FFF2-40B4-BE49-F238E27FC236}">
                  <a16:creationId xmlns:a16="http://schemas.microsoft.com/office/drawing/2014/main" id="{5E5FD606-1AC9-4456-AF17-9FB7857683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622" name="Group 46">
                <a:extLst>
                  <a:ext uri="{FF2B5EF4-FFF2-40B4-BE49-F238E27FC236}">
                    <a16:creationId xmlns:a16="http://schemas.microsoft.com/office/drawing/2014/main" id="{30FC1BF4-6BD1-447E-9CFA-B33EA59A81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624" name="Freeform 47">
                  <a:extLst>
                    <a:ext uri="{FF2B5EF4-FFF2-40B4-BE49-F238E27FC236}">
                      <a16:creationId xmlns:a16="http://schemas.microsoft.com/office/drawing/2014/main" id="{E36C5987-4E24-486F-A266-2CF1770498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25" name="Freeform 48">
                  <a:extLst>
                    <a:ext uri="{FF2B5EF4-FFF2-40B4-BE49-F238E27FC236}">
                      <a16:creationId xmlns:a16="http://schemas.microsoft.com/office/drawing/2014/main" id="{46980750-1470-4099-A21E-EB63EE99AE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26" name="Freeform 49">
                  <a:extLst>
                    <a:ext uri="{FF2B5EF4-FFF2-40B4-BE49-F238E27FC236}">
                      <a16:creationId xmlns:a16="http://schemas.microsoft.com/office/drawing/2014/main" id="{A00E4E7C-A015-4C27-833C-530DACDD29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27" name="Freeform 50">
                  <a:extLst>
                    <a:ext uri="{FF2B5EF4-FFF2-40B4-BE49-F238E27FC236}">
                      <a16:creationId xmlns:a16="http://schemas.microsoft.com/office/drawing/2014/main" id="{2C95EF14-FCB7-4B59-ABC6-B36BB328A5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623" name="Freeform 51">
                <a:extLst>
                  <a:ext uri="{FF2B5EF4-FFF2-40B4-BE49-F238E27FC236}">
                    <a16:creationId xmlns:a16="http://schemas.microsoft.com/office/drawing/2014/main" id="{1DAE345D-3D82-4E0F-B018-3063421D8B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636" name="TextBox 635">
            <a:extLst>
              <a:ext uri="{FF2B5EF4-FFF2-40B4-BE49-F238E27FC236}">
                <a16:creationId xmlns:a16="http://schemas.microsoft.com/office/drawing/2014/main" id="{35768DDA-4B0C-4302-958D-A011215C6D7B}"/>
              </a:ext>
            </a:extLst>
          </p:cNvPr>
          <p:cNvSpPr txBox="1"/>
          <p:nvPr/>
        </p:nvSpPr>
        <p:spPr>
          <a:xfrm>
            <a:off x="1918467" y="5279717"/>
            <a:ext cx="8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R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도포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B87EE38E-73E9-4C74-A4EB-F8DC4F3BD49D}"/>
              </a:ext>
            </a:extLst>
          </p:cNvPr>
          <p:cNvSpPr txBox="1"/>
          <p:nvPr/>
        </p:nvSpPr>
        <p:spPr>
          <a:xfrm>
            <a:off x="2877619" y="526193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건조</a:t>
            </a:r>
          </a:p>
        </p:txBody>
      </p:sp>
      <p:sp>
        <p:nvSpPr>
          <p:cNvPr id="639" name="화살표: 오른쪽 638">
            <a:extLst>
              <a:ext uri="{FF2B5EF4-FFF2-40B4-BE49-F238E27FC236}">
                <a16:creationId xmlns:a16="http://schemas.microsoft.com/office/drawing/2014/main" id="{C9966E10-E4C5-4C54-89E1-31038121AC41}"/>
              </a:ext>
            </a:extLst>
          </p:cNvPr>
          <p:cNvSpPr/>
          <p:nvPr/>
        </p:nvSpPr>
        <p:spPr>
          <a:xfrm>
            <a:off x="2740691" y="5376730"/>
            <a:ext cx="212854" cy="14823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40" name="Group 12">
            <a:extLst>
              <a:ext uri="{FF2B5EF4-FFF2-40B4-BE49-F238E27FC236}">
                <a16:creationId xmlns:a16="http://schemas.microsoft.com/office/drawing/2014/main" id="{31DF75F2-6A7F-49E8-A423-82FF72816CE7}"/>
              </a:ext>
            </a:extLst>
          </p:cNvPr>
          <p:cNvGrpSpPr/>
          <p:nvPr/>
        </p:nvGrpSpPr>
        <p:grpSpPr>
          <a:xfrm>
            <a:off x="4682098" y="4757432"/>
            <a:ext cx="1017802" cy="442204"/>
            <a:chOff x="2939" y="2347"/>
            <a:chExt cx="1386" cy="754"/>
          </a:xfrm>
        </p:grpSpPr>
        <p:sp>
          <p:nvSpPr>
            <p:cNvPr id="641" name="AutoShape 13">
              <a:extLst>
                <a:ext uri="{FF2B5EF4-FFF2-40B4-BE49-F238E27FC236}">
                  <a16:creationId xmlns:a16="http://schemas.microsoft.com/office/drawing/2014/main" id="{5F0CB3BD-71C1-44BC-97BF-0F1AB089C6B8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2" name="AutoShape 14" descr="10%">
              <a:extLst>
                <a:ext uri="{FF2B5EF4-FFF2-40B4-BE49-F238E27FC236}">
                  <a16:creationId xmlns:a16="http://schemas.microsoft.com/office/drawing/2014/main" id="{F233328A-A605-4A53-AF80-E798AFA85042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3" name="AutoShape 15">
              <a:extLst>
                <a:ext uri="{FF2B5EF4-FFF2-40B4-BE49-F238E27FC236}">
                  <a16:creationId xmlns:a16="http://schemas.microsoft.com/office/drawing/2014/main" id="{4D1995F4-6711-4CC8-8A2C-3BA5BCF97847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4" name="AutoShape 16">
              <a:extLst>
                <a:ext uri="{FF2B5EF4-FFF2-40B4-BE49-F238E27FC236}">
                  <a16:creationId xmlns:a16="http://schemas.microsoft.com/office/drawing/2014/main" id="{7F100D15-B8A1-4361-814D-99BF333162E3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5" name="AutoShape 17">
              <a:extLst>
                <a:ext uri="{FF2B5EF4-FFF2-40B4-BE49-F238E27FC236}">
                  <a16:creationId xmlns:a16="http://schemas.microsoft.com/office/drawing/2014/main" id="{04E9EB37-424B-4CF2-86F5-B163BB7A56FB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6" name="AutoShape 18">
              <a:extLst>
                <a:ext uri="{FF2B5EF4-FFF2-40B4-BE49-F238E27FC236}">
                  <a16:creationId xmlns:a16="http://schemas.microsoft.com/office/drawing/2014/main" id="{5DFB88AB-E5C1-471D-9300-A5E2A18DB16E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647" name="Group 19">
              <a:extLst>
                <a:ext uri="{FF2B5EF4-FFF2-40B4-BE49-F238E27FC236}">
                  <a16:creationId xmlns:a16="http://schemas.microsoft.com/office/drawing/2014/main" id="{58B14F3D-EEEB-439F-B029-823F2B246D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671" name="AutoShape 20">
                <a:extLst>
                  <a:ext uri="{FF2B5EF4-FFF2-40B4-BE49-F238E27FC236}">
                    <a16:creationId xmlns:a16="http://schemas.microsoft.com/office/drawing/2014/main" id="{0D6EEE3B-3B95-44E9-9A8E-3EB6D78C52A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72" name="AutoShape 21">
                <a:extLst>
                  <a:ext uri="{FF2B5EF4-FFF2-40B4-BE49-F238E27FC236}">
                    <a16:creationId xmlns:a16="http://schemas.microsoft.com/office/drawing/2014/main" id="{FC5DE4A0-AF5B-40AA-8EE3-911C3DE548B0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48" name="Group 22">
              <a:extLst>
                <a:ext uri="{FF2B5EF4-FFF2-40B4-BE49-F238E27FC236}">
                  <a16:creationId xmlns:a16="http://schemas.microsoft.com/office/drawing/2014/main" id="{B0E94862-6625-4560-993C-517B91D161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669" name="AutoShape 23">
                <a:extLst>
                  <a:ext uri="{FF2B5EF4-FFF2-40B4-BE49-F238E27FC236}">
                    <a16:creationId xmlns:a16="http://schemas.microsoft.com/office/drawing/2014/main" id="{FFD2981E-E18F-4ABD-B1FF-0FEA8A9510EE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70" name="AutoShape 24">
                <a:extLst>
                  <a:ext uri="{FF2B5EF4-FFF2-40B4-BE49-F238E27FC236}">
                    <a16:creationId xmlns:a16="http://schemas.microsoft.com/office/drawing/2014/main" id="{CD5DA9E7-999A-423F-AFE0-AA8A28A43D4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49" name="Group 25">
              <a:extLst>
                <a:ext uri="{FF2B5EF4-FFF2-40B4-BE49-F238E27FC236}">
                  <a16:creationId xmlns:a16="http://schemas.microsoft.com/office/drawing/2014/main" id="{91A0A354-4D0A-4A2F-A162-4B95B8FF54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667" name="AutoShape 26">
                <a:extLst>
                  <a:ext uri="{FF2B5EF4-FFF2-40B4-BE49-F238E27FC236}">
                    <a16:creationId xmlns:a16="http://schemas.microsoft.com/office/drawing/2014/main" id="{D861CBB1-2D85-47B6-BA4C-AD8E6C54FF13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68" name="AutoShape 27">
                <a:extLst>
                  <a:ext uri="{FF2B5EF4-FFF2-40B4-BE49-F238E27FC236}">
                    <a16:creationId xmlns:a16="http://schemas.microsoft.com/office/drawing/2014/main" id="{61D78474-307B-4E95-8A0E-85577E5E59A6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50" name="Group 28">
              <a:extLst>
                <a:ext uri="{FF2B5EF4-FFF2-40B4-BE49-F238E27FC236}">
                  <a16:creationId xmlns:a16="http://schemas.microsoft.com/office/drawing/2014/main" id="{D13A7744-0742-4679-8E16-9214ACC0CF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665" name="AutoShape 29">
                <a:extLst>
                  <a:ext uri="{FF2B5EF4-FFF2-40B4-BE49-F238E27FC236}">
                    <a16:creationId xmlns:a16="http://schemas.microsoft.com/office/drawing/2014/main" id="{6A6DE279-F099-4D7E-801E-609072A3408F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66" name="AutoShape 30">
                <a:extLst>
                  <a:ext uri="{FF2B5EF4-FFF2-40B4-BE49-F238E27FC236}">
                    <a16:creationId xmlns:a16="http://schemas.microsoft.com/office/drawing/2014/main" id="{C97B66BC-2960-4B80-90DE-7C73C57E4B71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51" name="Group 38">
              <a:extLst>
                <a:ext uri="{FF2B5EF4-FFF2-40B4-BE49-F238E27FC236}">
                  <a16:creationId xmlns:a16="http://schemas.microsoft.com/office/drawing/2014/main" id="{EC8EBB39-4BB5-491A-8F80-A183543788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79" y="2355"/>
              <a:ext cx="587" cy="533"/>
              <a:chOff x="3732" y="1956"/>
              <a:chExt cx="226" cy="205"/>
            </a:xfrm>
          </p:grpSpPr>
          <p:grpSp>
            <p:nvGrpSpPr>
              <p:cNvPr id="659" name="Group 39">
                <a:extLst>
                  <a:ext uri="{FF2B5EF4-FFF2-40B4-BE49-F238E27FC236}">
                    <a16:creationId xmlns:a16="http://schemas.microsoft.com/office/drawing/2014/main" id="{B8A04106-E5E7-4CF4-B2E6-899FB8189D4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" y="1953"/>
                <a:ext cx="226" cy="205"/>
                <a:chOff x="3726" y="1953"/>
                <a:chExt cx="226" cy="205"/>
              </a:xfrm>
            </p:grpSpPr>
            <p:sp>
              <p:nvSpPr>
                <p:cNvPr id="661" name="Freeform 40">
                  <a:extLst>
                    <a:ext uri="{FF2B5EF4-FFF2-40B4-BE49-F238E27FC236}">
                      <a16:creationId xmlns:a16="http://schemas.microsoft.com/office/drawing/2014/main" id="{7861ADBB-EA17-4F65-94AC-C9F71BA1A4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6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62" name="Freeform 41">
                  <a:extLst>
                    <a:ext uri="{FF2B5EF4-FFF2-40B4-BE49-F238E27FC236}">
                      <a16:creationId xmlns:a16="http://schemas.microsoft.com/office/drawing/2014/main" id="{7D608850-7CDF-4F05-A82F-0018EF63AA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8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63" name="Freeform 42">
                  <a:extLst>
                    <a:ext uri="{FF2B5EF4-FFF2-40B4-BE49-F238E27FC236}">
                      <a16:creationId xmlns:a16="http://schemas.microsoft.com/office/drawing/2014/main" id="{ABBBF92B-498A-4A50-8C64-CD99E7D8E6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91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64" name="Freeform 43">
                  <a:extLst>
                    <a:ext uri="{FF2B5EF4-FFF2-40B4-BE49-F238E27FC236}">
                      <a16:creationId xmlns:a16="http://schemas.microsoft.com/office/drawing/2014/main" id="{6D160EC1-1698-4710-802D-63ED013BFE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7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660" name="Freeform 44">
                <a:extLst>
                  <a:ext uri="{FF2B5EF4-FFF2-40B4-BE49-F238E27FC236}">
                    <a16:creationId xmlns:a16="http://schemas.microsoft.com/office/drawing/2014/main" id="{743457C3-ECDF-4699-8A2C-A46A0121D6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8" y="2002"/>
                <a:ext cx="156" cy="147"/>
              </a:xfrm>
              <a:custGeom>
                <a:avLst/>
                <a:gdLst/>
                <a:ahLst/>
                <a:cxnLst>
                  <a:cxn ang="0">
                    <a:pos x="144" y="0"/>
                  </a:cxn>
                  <a:cxn ang="0">
                    <a:pos x="155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4" y="0"/>
                  </a:cxn>
                </a:cxnLst>
                <a:rect l="0" t="0" r="r" b="b"/>
                <a:pathLst>
                  <a:path w="156" h="147">
                    <a:moveTo>
                      <a:pt x="144" y="0"/>
                    </a:moveTo>
                    <a:lnTo>
                      <a:pt x="155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4" y="0"/>
                    </a:lnTo>
                  </a:path>
                </a:pathLst>
              </a:custGeom>
              <a:solidFill>
                <a:srgbClr val="00FF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52" name="Group 45">
              <a:extLst>
                <a:ext uri="{FF2B5EF4-FFF2-40B4-BE49-F238E27FC236}">
                  <a16:creationId xmlns:a16="http://schemas.microsoft.com/office/drawing/2014/main" id="{21CA2C0C-C67E-43CE-9A92-EF3FD804FF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653" name="Group 46">
                <a:extLst>
                  <a:ext uri="{FF2B5EF4-FFF2-40B4-BE49-F238E27FC236}">
                    <a16:creationId xmlns:a16="http://schemas.microsoft.com/office/drawing/2014/main" id="{844944C7-F4C7-493B-A750-19130CB6CD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655" name="Freeform 47">
                  <a:extLst>
                    <a:ext uri="{FF2B5EF4-FFF2-40B4-BE49-F238E27FC236}">
                      <a16:creationId xmlns:a16="http://schemas.microsoft.com/office/drawing/2014/main" id="{99C64B55-F0CC-44C2-8CBD-67A05CAFB3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56" name="Freeform 48">
                  <a:extLst>
                    <a:ext uri="{FF2B5EF4-FFF2-40B4-BE49-F238E27FC236}">
                      <a16:creationId xmlns:a16="http://schemas.microsoft.com/office/drawing/2014/main" id="{3A236F99-C527-4D6B-B213-21E860DE9F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57" name="Freeform 49">
                  <a:extLst>
                    <a:ext uri="{FF2B5EF4-FFF2-40B4-BE49-F238E27FC236}">
                      <a16:creationId xmlns:a16="http://schemas.microsoft.com/office/drawing/2014/main" id="{3A3545D8-B21B-4917-AB07-EB42BEC499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58" name="Freeform 50">
                  <a:extLst>
                    <a:ext uri="{FF2B5EF4-FFF2-40B4-BE49-F238E27FC236}">
                      <a16:creationId xmlns:a16="http://schemas.microsoft.com/office/drawing/2014/main" id="{C2A660CA-CD85-4640-94DA-A398592133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654" name="Freeform 51">
                <a:extLst>
                  <a:ext uri="{FF2B5EF4-FFF2-40B4-BE49-F238E27FC236}">
                    <a16:creationId xmlns:a16="http://schemas.microsoft.com/office/drawing/2014/main" id="{0338EDAA-973F-494D-85D9-42782CAEEA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673" name="Group 12">
            <a:extLst>
              <a:ext uri="{FF2B5EF4-FFF2-40B4-BE49-F238E27FC236}">
                <a16:creationId xmlns:a16="http://schemas.microsoft.com/office/drawing/2014/main" id="{3B7BFABB-02AF-465B-89DF-1284582FCB6F}"/>
              </a:ext>
            </a:extLst>
          </p:cNvPr>
          <p:cNvGrpSpPr/>
          <p:nvPr/>
        </p:nvGrpSpPr>
        <p:grpSpPr>
          <a:xfrm>
            <a:off x="7120626" y="4745489"/>
            <a:ext cx="1014165" cy="446362"/>
            <a:chOff x="2939" y="2347"/>
            <a:chExt cx="1386" cy="754"/>
          </a:xfrm>
        </p:grpSpPr>
        <p:sp>
          <p:nvSpPr>
            <p:cNvPr id="674" name="AutoShape 13">
              <a:extLst>
                <a:ext uri="{FF2B5EF4-FFF2-40B4-BE49-F238E27FC236}">
                  <a16:creationId xmlns:a16="http://schemas.microsoft.com/office/drawing/2014/main" id="{71940806-3DEE-46DD-A9E2-7F29381AD4E0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39" y="2558"/>
              <a:ext cx="1386" cy="543"/>
            </a:xfrm>
            <a:prstGeom prst="cube">
              <a:avLst>
                <a:gd name="adj" fmla="val 6909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5" name="AutoShape 14" descr="10%">
              <a:extLst>
                <a:ext uri="{FF2B5EF4-FFF2-40B4-BE49-F238E27FC236}">
                  <a16:creationId xmlns:a16="http://schemas.microsoft.com/office/drawing/2014/main" id="{CAB79607-C134-4EBC-BB93-165FA1EF6A04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527"/>
              <a:ext cx="1290" cy="405"/>
            </a:xfrm>
            <a:prstGeom prst="cube">
              <a:avLst>
                <a:gd name="adj" fmla="val 92093"/>
              </a:avLst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6" name="AutoShape 15">
              <a:extLst>
                <a:ext uri="{FF2B5EF4-FFF2-40B4-BE49-F238E27FC236}">
                  <a16:creationId xmlns:a16="http://schemas.microsoft.com/office/drawing/2014/main" id="{5BBCB014-E1C6-4AE3-A1C6-8C3248FBC17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2996" y="2495"/>
              <a:ext cx="1290" cy="406"/>
            </a:xfrm>
            <a:prstGeom prst="cube">
              <a:avLst>
                <a:gd name="adj" fmla="val 92093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7" name="AutoShape 16">
              <a:extLst>
                <a:ext uri="{FF2B5EF4-FFF2-40B4-BE49-F238E27FC236}">
                  <a16:creationId xmlns:a16="http://schemas.microsoft.com/office/drawing/2014/main" id="{C10C4BF1-39BA-4F2F-99E7-0196BCF5228B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665" y="2898"/>
              <a:ext cx="54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8" name="AutoShape 17">
              <a:extLst>
                <a:ext uri="{FF2B5EF4-FFF2-40B4-BE49-F238E27FC236}">
                  <a16:creationId xmlns:a16="http://schemas.microsoft.com/office/drawing/2014/main" id="{F9432370-E0F4-4363-B74D-448703CE2876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407" y="2898"/>
              <a:ext cx="52" cy="39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79" name="AutoShape 18">
              <a:extLst>
                <a:ext uri="{FF2B5EF4-FFF2-40B4-BE49-F238E27FC236}">
                  <a16:creationId xmlns:a16="http://schemas.microsoft.com/office/drawing/2014/main" id="{7CEC86DB-0169-4C14-95C2-1DF3F5A195AE}"/>
                </a:ext>
              </a:extLst>
            </p:cNvPr>
            <p:cNvSpPr>
              <a:spLocks noChangeAspect="1" noChangeArrowheads="1"/>
            </p:cNvSpPr>
            <p:nvPr/>
          </p:nvSpPr>
          <p:spPr>
            <a:xfrm>
              <a:off x="3150" y="2901"/>
              <a:ext cx="52" cy="42"/>
            </a:xfrm>
            <a:prstGeom prst="cube">
              <a:avLst>
                <a:gd name="adj" fmla="val 69995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miter/>
            </a:ln>
            <a:effectLst/>
          </p:spPr>
          <p:txBody>
            <a:bodyPr wrap="none" anchor="ctr"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680" name="Group 19">
              <a:extLst>
                <a:ext uri="{FF2B5EF4-FFF2-40B4-BE49-F238E27FC236}">
                  <a16:creationId xmlns:a16="http://schemas.microsoft.com/office/drawing/2014/main" id="{B721B12A-33E8-449A-A0FF-C4D76ADC08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1" y="2360"/>
              <a:ext cx="414" cy="510"/>
              <a:chOff x="3710" y="1958"/>
              <a:chExt cx="159" cy="196"/>
            </a:xfrm>
          </p:grpSpPr>
          <p:sp>
            <p:nvSpPr>
              <p:cNvPr id="711" name="AutoShape 20">
                <a:extLst>
                  <a:ext uri="{FF2B5EF4-FFF2-40B4-BE49-F238E27FC236}">
                    <a16:creationId xmlns:a16="http://schemas.microsoft.com/office/drawing/2014/main" id="{4B5E5869-5F1A-4B28-9076-E1B62BB0AF29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67"/>
                <a:ext cx="159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12" name="AutoShape 21">
                <a:extLst>
                  <a:ext uri="{FF2B5EF4-FFF2-40B4-BE49-F238E27FC236}">
                    <a16:creationId xmlns:a16="http://schemas.microsoft.com/office/drawing/2014/main" id="{0BFB4A2A-0A36-48A1-B2A7-15C0D7315BA4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710" y="1958"/>
                <a:ext cx="159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1" name="Group 22">
              <a:extLst>
                <a:ext uri="{FF2B5EF4-FFF2-40B4-BE49-F238E27FC236}">
                  <a16:creationId xmlns:a16="http://schemas.microsoft.com/office/drawing/2014/main" id="{9375D75D-E1D7-4287-A88D-A9CE2B4C3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67" y="2360"/>
              <a:ext cx="421" cy="510"/>
              <a:chOff x="3612" y="1958"/>
              <a:chExt cx="161" cy="196"/>
            </a:xfrm>
          </p:grpSpPr>
          <p:sp>
            <p:nvSpPr>
              <p:cNvPr id="709" name="AutoShape 23">
                <a:extLst>
                  <a:ext uri="{FF2B5EF4-FFF2-40B4-BE49-F238E27FC236}">
                    <a16:creationId xmlns:a16="http://schemas.microsoft.com/office/drawing/2014/main" id="{E54F17A4-0796-4C8F-A68F-503C6F99AE82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67"/>
                <a:ext cx="161" cy="187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10" name="AutoShape 24">
                <a:extLst>
                  <a:ext uri="{FF2B5EF4-FFF2-40B4-BE49-F238E27FC236}">
                    <a16:creationId xmlns:a16="http://schemas.microsoft.com/office/drawing/2014/main" id="{411C468F-7471-4DA2-9C64-95595F6982A1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612" y="1958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2" name="Group 25">
              <a:extLst>
                <a:ext uri="{FF2B5EF4-FFF2-40B4-BE49-F238E27FC236}">
                  <a16:creationId xmlns:a16="http://schemas.microsoft.com/office/drawing/2014/main" id="{53D3081A-E390-45E5-A05F-6E44E01125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4" y="2358"/>
              <a:ext cx="415" cy="509"/>
              <a:chOff x="3807" y="1957"/>
              <a:chExt cx="160" cy="196"/>
            </a:xfrm>
          </p:grpSpPr>
          <p:sp>
            <p:nvSpPr>
              <p:cNvPr id="707" name="AutoShape 26">
                <a:extLst>
                  <a:ext uri="{FF2B5EF4-FFF2-40B4-BE49-F238E27FC236}">
                    <a16:creationId xmlns:a16="http://schemas.microsoft.com/office/drawing/2014/main" id="{81205A3B-0971-4658-A8D1-31AE0724D11C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67"/>
                <a:ext cx="160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8" name="AutoShape 27">
                <a:extLst>
                  <a:ext uri="{FF2B5EF4-FFF2-40B4-BE49-F238E27FC236}">
                    <a16:creationId xmlns:a16="http://schemas.microsoft.com/office/drawing/2014/main" id="{161B88B4-E0C2-45C4-91F9-729CD28D9D34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07" y="1957"/>
                <a:ext cx="160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3" name="Group 28">
              <a:extLst>
                <a:ext uri="{FF2B5EF4-FFF2-40B4-BE49-F238E27FC236}">
                  <a16:creationId xmlns:a16="http://schemas.microsoft.com/office/drawing/2014/main" id="{976203A5-BCB2-48CD-A885-EA6F150AC5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5" y="2360"/>
              <a:ext cx="422" cy="513"/>
              <a:chOff x="3895" y="1953"/>
              <a:chExt cx="163" cy="197"/>
            </a:xfrm>
          </p:grpSpPr>
          <p:sp>
            <p:nvSpPr>
              <p:cNvPr id="705" name="AutoShape 29">
                <a:extLst>
                  <a:ext uri="{FF2B5EF4-FFF2-40B4-BE49-F238E27FC236}">
                    <a16:creationId xmlns:a16="http://schemas.microsoft.com/office/drawing/2014/main" id="{7220CDA2-BF4A-4186-B6F9-93D2434424C5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7" y="1964"/>
                <a:ext cx="161" cy="186"/>
              </a:xfrm>
              <a:prstGeom prst="cube">
                <a:avLst>
                  <a:gd name="adj" fmla="val 87593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6" name="AutoShape 30">
                <a:extLst>
                  <a:ext uri="{FF2B5EF4-FFF2-40B4-BE49-F238E27FC236}">
                    <a16:creationId xmlns:a16="http://schemas.microsoft.com/office/drawing/2014/main" id="{D02C62CD-4E5E-42FB-A7FE-784ECDDFCAAB}"/>
                  </a:ext>
                </a:extLst>
              </p:cNvPr>
              <p:cNvSpPr>
                <a:spLocks noChangeAspect="1" noChangeArrowheads="1"/>
              </p:cNvSpPr>
              <p:nvPr/>
            </p:nvSpPr>
            <p:spPr>
              <a:xfrm>
                <a:off x="3895" y="1953"/>
                <a:ext cx="161" cy="152"/>
              </a:xfrm>
              <a:prstGeom prst="cube">
                <a:avLst>
                  <a:gd name="adj" fmla="val 92139"/>
                </a:avLst>
              </a:prstGeom>
              <a:solidFill>
                <a:srgbClr val="393939"/>
              </a:solidFill>
              <a:ln w="12700">
                <a:solidFill>
                  <a:schemeClr val="tx1"/>
                </a:solidFill>
                <a:miter/>
              </a:ln>
              <a:effectLst/>
            </p:spPr>
            <p:txBody>
              <a:bodyPr wrap="none" anchor="ctr"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4" name="Group 31">
              <a:extLst>
                <a:ext uri="{FF2B5EF4-FFF2-40B4-BE49-F238E27FC236}">
                  <a16:creationId xmlns:a16="http://schemas.microsoft.com/office/drawing/2014/main" id="{DD3890A2-42DE-479A-BD08-BC3E14C32F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07" y="2352"/>
              <a:ext cx="579" cy="533"/>
              <a:chOff x="3821" y="1954"/>
              <a:chExt cx="223" cy="205"/>
            </a:xfrm>
          </p:grpSpPr>
          <p:sp>
            <p:nvSpPr>
              <p:cNvPr id="701" name="Freeform 32">
                <a:extLst>
                  <a:ext uri="{FF2B5EF4-FFF2-40B4-BE49-F238E27FC236}">
                    <a16:creationId xmlns:a16="http://schemas.microsoft.com/office/drawing/2014/main" id="{A78B16C6-5261-446D-945D-92722504DF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1" y="2102"/>
                <a:ext cx="78" cy="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3"/>
                  </a:cxn>
                  <a:cxn ang="0">
                    <a:pos x="12" y="46"/>
                  </a:cxn>
                  <a:cxn ang="0">
                    <a:pos x="64" y="46"/>
                  </a:cxn>
                  <a:cxn ang="0">
                    <a:pos x="64" y="4"/>
                  </a:cxn>
                  <a:cxn ang="0">
                    <a:pos x="77" y="1"/>
                  </a:cxn>
                  <a:cxn ang="0">
                    <a:pos x="77" y="56"/>
                  </a:cxn>
                  <a:cxn ang="0">
                    <a:pos x="0" y="56"/>
                  </a:cxn>
                  <a:cxn ang="0">
                    <a:pos x="0" y="0"/>
                  </a:cxn>
                </a:cxnLst>
                <a:rect l="0" t="0" r="r" b="b"/>
                <a:pathLst>
                  <a:path w="78" h="57">
                    <a:moveTo>
                      <a:pt x="0" y="0"/>
                    </a:moveTo>
                    <a:lnTo>
                      <a:pt x="12" y="3"/>
                    </a:lnTo>
                    <a:lnTo>
                      <a:pt x="12" y="46"/>
                    </a:lnTo>
                    <a:lnTo>
                      <a:pt x="64" y="46"/>
                    </a:lnTo>
                    <a:lnTo>
                      <a:pt x="64" y="4"/>
                    </a:lnTo>
                    <a:lnTo>
                      <a:pt x="77" y="1"/>
                    </a:lnTo>
                    <a:lnTo>
                      <a:pt x="77" y="56"/>
                    </a:lnTo>
                    <a:lnTo>
                      <a:pt x="0" y="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2" name="Freeform 33">
                <a:extLst>
                  <a:ext uri="{FF2B5EF4-FFF2-40B4-BE49-F238E27FC236}">
                    <a16:creationId xmlns:a16="http://schemas.microsoft.com/office/drawing/2014/main" id="{E7CEF9BB-6AFE-4C08-B8B0-85384D3EE6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4" y="1956"/>
                <a:ext cx="157" cy="151"/>
              </a:xfrm>
              <a:custGeom>
                <a:avLst/>
                <a:gdLst/>
                <a:ahLst/>
                <a:cxnLst>
                  <a:cxn ang="0">
                    <a:pos x="11" y="150"/>
                  </a:cxn>
                  <a:cxn ang="0">
                    <a:pos x="0" y="146"/>
                  </a:cxn>
                  <a:cxn ang="0">
                    <a:pos x="147" y="0"/>
                  </a:cxn>
                  <a:cxn ang="0">
                    <a:pos x="156" y="4"/>
                  </a:cxn>
                  <a:cxn ang="0">
                    <a:pos x="9" y="150"/>
                  </a:cxn>
                </a:cxnLst>
                <a:rect l="0" t="0" r="r" b="b"/>
                <a:pathLst>
                  <a:path w="157" h="151">
                    <a:moveTo>
                      <a:pt x="11" y="150"/>
                    </a:moveTo>
                    <a:lnTo>
                      <a:pt x="0" y="146"/>
                    </a:lnTo>
                    <a:lnTo>
                      <a:pt x="147" y="0"/>
                    </a:lnTo>
                    <a:lnTo>
                      <a:pt x="156" y="4"/>
                    </a:lnTo>
                    <a:lnTo>
                      <a:pt x="9" y="15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3" name="Freeform 34">
                <a:extLst>
                  <a:ext uri="{FF2B5EF4-FFF2-40B4-BE49-F238E27FC236}">
                    <a16:creationId xmlns:a16="http://schemas.microsoft.com/office/drawing/2014/main" id="{D3F47940-82ED-47BE-AEB9-E7032C44EA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83" y="1954"/>
                <a:ext cx="161" cy="153"/>
              </a:xfrm>
              <a:custGeom>
                <a:avLst/>
                <a:gdLst/>
                <a:ahLst/>
                <a:cxnLst>
                  <a:cxn ang="0">
                    <a:pos x="160" y="0"/>
                  </a:cxn>
                  <a:cxn ang="0">
                    <a:pos x="146" y="4"/>
                  </a:cxn>
                  <a:cxn ang="0">
                    <a:pos x="0" y="152"/>
                  </a:cxn>
                  <a:cxn ang="0">
                    <a:pos x="12" y="150"/>
                  </a:cxn>
                  <a:cxn ang="0">
                    <a:pos x="160" y="0"/>
                  </a:cxn>
                </a:cxnLst>
                <a:rect l="0" t="0" r="r" b="b"/>
                <a:pathLst>
                  <a:path w="161" h="153">
                    <a:moveTo>
                      <a:pt x="160" y="0"/>
                    </a:moveTo>
                    <a:lnTo>
                      <a:pt x="146" y="4"/>
                    </a:lnTo>
                    <a:lnTo>
                      <a:pt x="0" y="152"/>
                    </a:lnTo>
                    <a:lnTo>
                      <a:pt x="12" y="150"/>
                    </a:lnTo>
                    <a:lnTo>
                      <a:pt x="160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4" name="Freeform 35">
                <a:extLst>
                  <a:ext uri="{FF2B5EF4-FFF2-40B4-BE49-F238E27FC236}">
                    <a16:creationId xmlns:a16="http://schemas.microsoft.com/office/drawing/2014/main" id="{528DC3FC-44CB-43D6-848C-8EE204D567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34" y="1962"/>
                <a:ext cx="147" cy="187"/>
              </a:xfrm>
              <a:custGeom>
                <a:avLst/>
                <a:gdLst/>
                <a:ahLst/>
                <a:cxnLst>
                  <a:cxn ang="0">
                    <a:pos x="146" y="0"/>
                  </a:cxn>
                  <a:cxn ang="0">
                    <a:pos x="146" y="44"/>
                  </a:cxn>
                  <a:cxn ang="0">
                    <a:pos x="146" y="41"/>
                  </a:cxn>
                  <a:cxn ang="0">
                    <a:pos x="0" y="186"/>
                  </a:cxn>
                  <a:cxn ang="0">
                    <a:pos x="0" y="145"/>
                  </a:cxn>
                  <a:cxn ang="0">
                    <a:pos x="146" y="0"/>
                  </a:cxn>
                </a:cxnLst>
                <a:rect l="0" t="0" r="r" b="b"/>
                <a:pathLst>
                  <a:path w="147" h="187">
                    <a:moveTo>
                      <a:pt x="146" y="0"/>
                    </a:moveTo>
                    <a:lnTo>
                      <a:pt x="146" y="44"/>
                    </a:lnTo>
                    <a:lnTo>
                      <a:pt x="146" y="41"/>
                    </a:lnTo>
                    <a:lnTo>
                      <a:pt x="0" y="186"/>
                    </a:lnTo>
                    <a:lnTo>
                      <a:pt x="0" y="145"/>
                    </a:lnTo>
                    <a:lnTo>
                      <a:pt x="146" y="0"/>
                    </a:lnTo>
                  </a:path>
                </a:pathLst>
              </a:custGeom>
              <a:solidFill>
                <a:srgbClr val="1874A3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685" name="Freeform 36">
              <a:extLst>
                <a:ext uri="{FF2B5EF4-FFF2-40B4-BE49-F238E27FC236}">
                  <a16:creationId xmlns:a16="http://schemas.microsoft.com/office/drawing/2014/main" id="{C8C25611-730A-464D-A0B0-4267C74CF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" y="2475"/>
              <a:ext cx="405" cy="382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155" y="0"/>
                </a:cxn>
                <a:cxn ang="0">
                  <a:pos x="52" y="102"/>
                </a:cxn>
                <a:cxn ang="0">
                  <a:pos x="52" y="146"/>
                </a:cxn>
                <a:cxn ang="0">
                  <a:pos x="0" y="146"/>
                </a:cxn>
                <a:cxn ang="0">
                  <a:pos x="144" y="0"/>
                </a:cxn>
              </a:cxnLst>
              <a:rect l="0" t="0" r="r" b="b"/>
              <a:pathLst>
                <a:path w="156" h="147">
                  <a:moveTo>
                    <a:pt x="144" y="0"/>
                  </a:moveTo>
                  <a:lnTo>
                    <a:pt x="155" y="0"/>
                  </a:lnTo>
                  <a:lnTo>
                    <a:pt x="52" y="102"/>
                  </a:lnTo>
                  <a:lnTo>
                    <a:pt x="52" y="146"/>
                  </a:lnTo>
                  <a:lnTo>
                    <a:pt x="0" y="146"/>
                  </a:lnTo>
                  <a:lnTo>
                    <a:pt x="144" y="0"/>
                  </a:lnTo>
                </a:path>
              </a:pathLst>
            </a:custGeom>
            <a:solidFill>
              <a:srgbClr val="00FF66"/>
            </a:solidFill>
            <a:ln w="12700" cap="rnd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86" name="Freeform 37">
              <a:extLst>
                <a:ext uri="{FF2B5EF4-FFF2-40B4-BE49-F238E27FC236}">
                  <a16:creationId xmlns:a16="http://schemas.microsoft.com/office/drawing/2014/main" id="{04646076-15E9-473D-B50F-6F67DDCE22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" y="2477"/>
              <a:ext cx="403" cy="380"/>
            </a:xfrm>
            <a:custGeom>
              <a:avLst/>
              <a:gdLst/>
              <a:ahLst/>
              <a:cxnLst>
                <a:cxn ang="0">
                  <a:pos x="143" y="0"/>
                </a:cxn>
                <a:cxn ang="0">
                  <a:pos x="154" y="0"/>
                </a:cxn>
                <a:cxn ang="0">
                  <a:pos x="52" y="101"/>
                </a:cxn>
                <a:cxn ang="0">
                  <a:pos x="52" y="145"/>
                </a:cxn>
                <a:cxn ang="0">
                  <a:pos x="0" y="145"/>
                </a:cxn>
                <a:cxn ang="0">
                  <a:pos x="143" y="0"/>
                </a:cxn>
              </a:cxnLst>
              <a:rect l="0" t="0" r="r" b="b"/>
              <a:pathLst>
                <a:path w="155" h="146">
                  <a:moveTo>
                    <a:pt x="143" y="0"/>
                  </a:moveTo>
                  <a:lnTo>
                    <a:pt x="154" y="0"/>
                  </a:lnTo>
                  <a:lnTo>
                    <a:pt x="52" y="101"/>
                  </a:lnTo>
                  <a:lnTo>
                    <a:pt x="52" y="145"/>
                  </a:lnTo>
                  <a:lnTo>
                    <a:pt x="0" y="145"/>
                  </a:lnTo>
                  <a:lnTo>
                    <a:pt x="143" y="0"/>
                  </a:lnTo>
                </a:path>
              </a:pathLst>
            </a:custGeom>
            <a:solidFill>
              <a:srgbClr val="1874A3"/>
            </a:solidFill>
            <a:ln w="12700" cap="rnd" cmpd="sng">
              <a:solidFill>
                <a:schemeClr val="tx1"/>
              </a:solidFill>
              <a:prstDash val="solid"/>
              <a:round/>
            </a:ln>
            <a:effectLst/>
          </p:spPr>
          <p:txBody>
            <a:bodyPr/>
            <a:lstStyle/>
            <a:p>
              <a:pPr lvl="0">
                <a:defRPr/>
              </a:pPr>
              <a:endParaRPr lang="ko-KR" altLang="en-US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687" name="Group 38">
              <a:extLst>
                <a:ext uri="{FF2B5EF4-FFF2-40B4-BE49-F238E27FC236}">
                  <a16:creationId xmlns:a16="http://schemas.microsoft.com/office/drawing/2014/main" id="{EFC7CF4E-3F24-4195-AC1B-3947799635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63" y="2347"/>
              <a:ext cx="587" cy="533"/>
              <a:chOff x="3726" y="1953"/>
              <a:chExt cx="226" cy="205"/>
            </a:xfrm>
          </p:grpSpPr>
          <p:grpSp>
            <p:nvGrpSpPr>
              <p:cNvPr id="695" name="Group 39">
                <a:extLst>
                  <a:ext uri="{FF2B5EF4-FFF2-40B4-BE49-F238E27FC236}">
                    <a16:creationId xmlns:a16="http://schemas.microsoft.com/office/drawing/2014/main" id="{762FB818-A346-407C-851A-C04F832C84F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26" y="1953"/>
                <a:ext cx="226" cy="205"/>
                <a:chOff x="3726" y="1953"/>
                <a:chExt cx="226" cy="205"/>
              </a:xfrm>
            </p:grpSpPr>
            <p:sp>
              <p:nvSpPr>
                <p:cNvPr id="697" name="Freeform 40">
                  <a:extLst>
                    <a:ext uri="{FF2B5EF4-FFF2-40B4-BE49-F238E27FC236}">
                      <a16:creationId xmlns:a16="http://schemas.microsoft.com/office/drawing/2014/main" id="{3F6DE23D-427B-431A-B8A3-402AEC5CDB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6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8" name="Freeform 41">
                  <a:extLst>
                    <a:ext uri="{FF2B5EF4-FFF2-40B4-BE49-F238E27FC236}">
                      <a16:creationId xmlns:a16="http://schemas.microsoft.com/office/drawing/2014/main" id="{8409DF8F-8340-4188-9DF6-0B0892F7DB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28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9" name="Freeform 42">
                  <a:extLst>
                    <a:ext uri="{FF2B5EF4-FFF2-40B4-BE49-F238E27FC236}">
                      <a16:creationId xmlns:a16="http://schemas.microsoft.com/office/drawing/2014/main" id="{A9742A32-3A55-4D0B-AA5F-4BAF4D8AD3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91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700" name="Freeform 43">
                  <a:extLst>
                    <a:ext uri="{FF2B5EF4-FFF2-40B4-BE49-F238E27FC236}">
                      <a16:creationId xmlns:a16="http://schemas.microsoft.com/office/drawing/2014/main" id="{0DBF5A94-E2C3-4745-8DCB-A9445F40C0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7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00FF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696" name="Freeform 44">
                <a:extLst>
                  <a:ext uri="{FF2B5EF4-FFF2-40B4-BE49-F238E27FC236}">
                    <a16:creationId xmlns:a16="http://schemas.microsoft.com/office/drawing/2014/main" id="{3EECE2A3-ADE0-4B1A-90B2-E743E88BEA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8" y="2002"/>
                <a:ext cx="156" cy="147"/>
              </a:xfrm>
              <a:custGeom>
                <a:avLst/>
                <a:gdLst/>
                <a:ahLst/>
                <a:cxnLst>
                  <a:cxn ang="0">
                    <a:pos x="144" y="0"/>
                  </a:cxn>
                  <a:cxn ang="0">
                    <a:pos x="155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4" y="0"/>
                  </a:cxn>
                </a:cxnLst>
                <a:rect l="0" t="0" r="r" b="b"/>
                <a:pathLst>
                  <a:path w="156" h="147">
                    <a:moveTo>
                      <a:pt x="144" y="0"/>
                    </a:moveTo>
                    <a:lnTo>
                      <a:pt x="155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4" y="0"/>
                    </a:lnTo>
                  </a:path>
                </a:pathLst>
              </a:custGeom>
              <a:solidFill>
                <a:srgbClr val="00FF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88" name="Group 45">
              <a:extLst>
                <a:ext uri="{FF2B5EF4-FFF2-40B4-BE49-F238E27FC236}">
                  <a16:creationId xmlns:a16="http://schemas.microsoft.com/office/drawing/2014/main" id="{F5211EBE-B923-470C-8B7E-D826389884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11" y="2347"/>
              <a:ext cx="587" cy="533"/>
              <a:chOff x="3629" y="1953"/>
              <a:chExt cx="226" cy="205"/>
            </a:xfrm>
          </p:grpSpPr>
          <p:grpSp>
            <p:nvGrpSpPr>
              <p:cNvPr id="689" name="Group 46">
                <a:extLst>
                  <a:ext uri="{FF2B5EF4-FFF2-40B4-BE49-F238E27FC236}">
                    <a16:creationId xmlns:a16="http://schemas.microsoft.com/office/drawing/2014/main" id="{50F582DD-6455-4FA1-989F-64EFFCE624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29" y="1953"/>
                <a:ext cx="226" cy="205"/>
                <a:chOff x="3629" y="1953"/>
                <a:chExt cx="226" cy="205"/>
              </a:xfrm>
            </p:grpSpPr>
            <p:sp>
              <p:nvSpPr>
                <p:cNvPr id="691" name="Freeform 47">
                  <a:extLst>
                    <a:ext uri="{FF2B5EF4-FFF2-40B4-BE49-F238E27FC236}">
                      <a16:creationId xmlns:a16="http://schemas.microsoft.com/office/drawing/2014/main" id="{77CE10F5-BD3C-4FB7-81DD-0ECE2243F1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29" y="2100"/>
                  <a:ext cx="78" cy="5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3"/>
                    </a:cxn>
                    <a:cxn ang="0">
                      <a:pos x="12" y="47"/>
                    </a:cxn>
                    <a:cxn ang="0">
                      <a:pos x="64" y="47"/>
                    </a:cxn>
                    <a:cxn ang="0">
                      <a:pos x="64" y="4"/>
                    </a:cxn>
                    <a:cxn ang="0">
                      <a:pos x="77" y="1"/>
                    </a:cxn>
                    <a:cxn ang="0">
                      <a:pos x="77" y="57"/>
                    </a:cxn>
                    <a:cxn ang="0">
                      <a:pos x="0" y="5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8" h="58">
                      <a:moveTo>
                        <a:pt x="0" y="0"/>
                      </a:moveTo>
                      <a:lnTo>
                        <a:pt x="12" y="3"/>
                      </a:lnTo>
                      <a:lnTo>
                        <a:pt x="12" y="47"/>
                      </a:lnTo>
                      <a:lnTo>
                        <a:pt x="64" y="47"/>
                      </a:lnTo>
                      <a:lnTo>
                        <a:pt x="64" y="4"/>
                      </a:lnTo>
                      <a:lnTo>
                        <a:pt x="77" y="1"/>
                      </a:lnTo>
                      <a:lnTo>
                        <a:pt x="77" y="57"/>
                      </a:lnTo>
                      <a:lnTo>
                        <a:pt x="0" y="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2" name="Freeform 48">
                  <a:extLst>
                    <a:ext uri="{FF2B5EF4-FFF2-40B4-BE49-F238E27FC236}">
                      <a16:creationId xmlns:a16="http://schemas.microsoft.com/office/drawing/2014/main" id="{ADECFFBF-0036-4385-9AF9-91CBADE139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0" y="1956"/>
                  <a:ext cx="156" cy="151"/>
                </a:xfrm>
                <a:custGeom>
                  <a:avLst/>
                  <a:gdLst/>
                  <a:ahLst/>
                  <a:cxnLst>
                    <a:cxn ang="0">
                      <a:pos x="11" y="150"/>
                    </a:cxn>
                    <a:cxn ang="0">
                      <a:pos x="0" y="146"/>
                    </a:cxn>
                    <a:cxn ang="0">
                      <a:pos x="146" y="0"/>
                    </a:cxn>
                    <a:cxn ang="0">
                      <a:pos x="155" y="4"/>
                    </a:cxn>
                    <a:cxn ang="0">
                      <a:pos x="9" y="150"/>
                    </a:cxn>
                  </a:cxnLst>
                  <a:rect l="0" t="0" r="r" b="b"/>
                  <a:pathLst>
                    <a:path w="156" h="151">
                      <a:moveTo>
                        <a:pt x="11" y="150"/>
                      </a:moveTo>
                      <a:lnTo>
                        <a:pt x="0" y="146"/>
                      </a:lnTo>
                      <a:lnTo>
                        <a:pt x="146" y="0"/>
                      </a:lnTo>
                      <a:lnTo>
                        <a:pt x="155" y="4"/>
                      </a:lnTo>
                      <a:lnTo>
                        <a:pt x="9" y="15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3" name="Freeform 49">
                  <a:extLst>
                    <a:ext uri="{FF2B5EF4-FFF2-40B4-BE49-F238E27FC236}">
                      <a16:creationId xmlns:a16="http://schemas.microsoft.com/office/drawing/2014/main" id="{D113963D-D577-4DFE-AEC1-F0567A2527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94" y="1953"/>
                  <a:ext cx="161" cy="152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146" y="4"/>
                    </a:cxn>
                    <a:cxn ang="0">
                      <a:pos x="0" y="151"/>
                    </a:cxn>
                    <a:cxn ang="0">
                      <a:pos x="12" y="149"/>
                    </a:cxn>
                    <a:cxn ang="0">
                      <a:pos x="160" y="0"/>
                    </a:cxn>
                  </a:cxnLst>
                  <a:rect l="0" t="0" r="r" b="b"/>
                  <a:pathLst>
                    <a:path w="161" h="152">
                      <a:moveTo>
                        <a:pt x="160" y="0"/>
                      </a:moveTo>
                      <a:lnTo>
                        <a:pt x="146" y="4"/>
                      </a:lnTo>
                      <a:lnTo>
                        <a:pt x="0" y="151"/>
                      </a:lnTo>
                      <a:lnTo>
                        <a:pt x="12" y="149"/>
                      </a:lnTo>
                      <a:lnTo>
                        <a:pt x="160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694" name="Freeform 50">
                  <a:extLst>
                    <a:ext uri="{FF2B5EF4-FFF2-40B4-BE49-F238E27FC236}">
                      <a16:creationId xmlns:a16="http://schemas.microsoft.com/office/drawing/2014/main" id="{E201AE14-A3F0-4F84-AC8F-204C1DDC43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39" y="1960"/>
                  <a:ext cx="147" cy="189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46" y="45"/>
                    </a:cxn>
                    <a:cxn ang="0">
                      <a:pos x="146" y="41"/>
                    </a:cxn>
                    <a:cxn ang="0">
                      <a:pos x="0" y="188"/>
                    </a:cxn>
                    <a:cxn ang="0">
                      <a:pos x="0" y="146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47" h="189">
                      <a:moveTo>
                        <a:pt x="146" y="0"/>
                      </a:moveTo>
                      <a:lnTo>
                        <a:pt x="146" y="45"/>
                      </a:lnTo>
                      <a:lnTo>
                        <a:pt x="146" y="41"/>
                      </a:lnTo>
                      <a:lnTo>
                        <a:pt x="0" y="188"/>
                      </a:lnTo>
                      <a:lnTo>
                        <a:pt x="0" y="146"/>
                      </a:lnTo>
                      <a:lnTo>
                        <a:pt x="146" y="0"/>
                      </a:lnTo>
                    </a:path>
                  </a:pathLst>
                </a:custGeom>
                <a:solidFill>
                  <a:srgbClr val="FF0066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/>
                <a:lstStyle/>
                <a:p>
                  <a:pPr lvl="0">
                    <a:defRPr/>
                  </a:pPr>
                  <a:endParaRPr lang="ko-KR" altLang="en-US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  <p:sp>
            <p:nvSpPr>
              <p:cNvPr id="690" name="Freeform 51">
                <a:extLst>
                  <a:ext uri="{FF2B5EF4-FFF2-40B4-BE49-F238E27FC236}">
                    <a16:creationId xmlns:a16="http://schemas.microsoft.com/office/drawing/2014/main" id="{04663877-51BD-479B-A8F4-1619733FA1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40" y="2002"/>
                <a:ext cx="154" cy="147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53" y="0"/>
                  </a:cxn>
                  <a:cxn ang="0">
                    <a:pos x="52" y="102"/>
                  </a:cxn>
                  <a:cxn ang="0">
                    <a:pos x="52" y="146"/>
                  </a:cxn>
                  <a:cxn ang="0">
                    <a:pos x="0" y="146"/>
                  </a:cxn>
                  <a:cxn ang="0">
                    <a:pos x="142" y="0"/>
                  </a:cxn>
                </a:cxnLst>
                <a:rect l="0" t="0" r="r" b="b"/>
                <a:pathLst>
                  <a:path w="154" h="147">
                    <a:moveTo>
                      <a:pt x="142" y="0"/>
                    </a:moveTo>
                    <a:lnTo>
                      <a:pt x="153" y="0"/>
                    </a:lnTo>
                    <a:lnTo>
                      <a:pt x="52" y="102"/>
                    </a:lnTo>
                    <a:lnTo>
                      <a:pt x="52" y="146"/>
                    </a:lnTo>
                    <a:lnTo>
                      <a:pt x="0" y="146"/>
                    </a:lnTo>
                    <a:lnTo>
                      <a:pt x="142" y="0"/>
                    </a:lnTo>
                  </a:path>
                </a:pathLst>
              </a:custGeom>
              <a:solidFill>
                <a:srgbClr val="FF0066"/>
              </a:solidFill>
              <a:ln w="12700" cap="rnd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lvl="0">
                  <a:defRPr/>
                </a:pPr>
                <a:endParaRPr lang="ko-KR" altLang="en-US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49DACD-947A-4F8B-8148-FCF55F95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E0755-B0E0-4ED6-9FE6-438F340A99EA}"/>
              </a:ext>
            </a:extLst>
          </p:cNvPr>
          <p:cNvSpPr txBox="1"/>
          <p:nvPr/>
        </p:nvSpPr>
        <p:spPr>
          <a:xfrm>
            <a:off x="1609366" y="3017115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A6A09EC-CE66-495D-A8DE-E94CEACE853F}"/>
              </a:ext>
            </a:extLst>
          </p:cNvPr>
          <p:cNvSpPr txBox="1"/>
          <p:nvPr/>
        </p:nvSpPr>
        <p:spPr>
          <a:xfrm>
            <a:off x="1609366" y="3447033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F63DCAD-0E0C-476F-B209-CC5C62950E1D}"/>
              </a:ext>
            </a:extLst>
          </p:cNvPr>
          <p:cNvSpPr txBox="1"/>
          <p:nvPr/>
        </p:nvSpPr>
        <p:spPr>
          <a:xfrm>
            <a:off x="2480234" y="3017115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67E09BB-B3F6-4811-9348-ECEF3FC65354}"/>
              </a:ext>
            </a:extLst>
          </p:cNvPr>
          <p:cNvSpPr txBox="1"/>
          <p:nvPr/>
        </p:nvSpPr>
        <p:spPr>
          <a:xfrm>
            <a:off x="2480234" y="3447033"/>
            <a:ext cx="31130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E11CBDA-6A9D-4758-BB2F-DAF18E41128F}"/>
              </a:ext>
            </a:extLst>
          </p:cNvPr>
          <p:cNvSpPr txBox="1"/>
          <p:nvPr/>
        </p:nvSpPr>
        <p:spPr>
          <a:xfrm>
            <a:off x="4376926" y="5279717"/>
            <a:ext cx="8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G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도포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A10E2E4-EE0F-4268-9A7A-559AB4D80EF7}"/>
              </a:ext>
            </a:extLst>
          </p:cNvPr>
          <p:cNvSpPr txBox="1"/>
          <p:nvPr/>
        </p:nvSpPr>
        <p:spPr>
          <a:xfrm>
            <a:off x="5336078" y="526193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건조</a:t>
            </a:r>
          </a:p>
        </p:txBody>
      </p:sp>
      <p:sp>
        <p:nvSpPr>
          <p:cNvPr id="195" name="화살표: 오른쪽 194">
            <a:extLst>
              <a:ext uri="{FF2B5EF4-FFF2-40B4-BE49-F238E27FC236}">
                <a16:creationId xmlns:a16="http://schemas.microsoft.com/office/drawing/2014/main" id="{94E1528E-AB06-41CA-BCEC-F5EBD7BF5DD9}"/>
              </a:ext>
            </a:extLst>
          </p:cNvPr>
          <p:cNvSpPr/>
          <p:nvPr/>
        </p:nvSpPr>
        <p:spPr>
          <a:xfrm>
            <a:off x="5199150" y="5376730"/>
            <a:ext cx="212854" cy="14823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9FD6B5B-89A9-4B47-ABF9-0360EB662F09}"/>
              </a:ext>
            </a:extLst>
          </p:cNvPr>
          <p:cNvSpPr txBox="1"/>
          <p:nvPr/>
        </p:nvSpPr>
        <p:spPr>
          <a:xfrm>
            <a:off x="6796338" y="5279717"/>
            <a:ext cx="83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도포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01D2E5F-3AE4-489A-8309-7674786034C3}"/>
              </a:ext>
            </a:extLst>
          </p:cNvPr>
          <p:cNvSpPr txBox="1"/>
          <p:nvPr/>
        </p:nvSpPr>
        <p:spPr>
          <a:xfrm>
            <a:off x="7755490" y="5261930"/>
            <a:ext cx="77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소성</a:t>
            </a:r>
          </a:p>
        </p:txBody>
      </p:sp>
      <p:sp>
        <p:nvSpPr>
          <p:cNvPr id="198" name="화살표: 오른쪽 197">
            <a:extLst>
              <a:ext uri="{FF2B5EF4-FFF2-40B4-BE49-F238E27FC236}">
                <a16:creationId xmlns:a16="http://schemas.microsoft.com/office/drawing/2014/main" id="{B2ABBB0A-7FCF-4A95-9A5C-737B7B26CF37}"/>
              </a:ext>
            </a:extLst>
          </p:cNvPr>
          <p:cNvSpPr/>
          <p:nvPr/>
        </p:nvSpPr>
        <p:spPr>
          <a:xfrm>
            <a:off x="7618562" y="5376730"/>
            <a:ext cx="212854" cy="14823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6D41A5F-8025-4E9A-8835-B90B2BE2FCAC}"/>
              </a:ext>
            </a:extLst>
          </p:cNvPr>
          <p:cNvSpPr txBox="1"/>
          <p:nvPr/>
        </p:nvSpPr>
        <p:spPr>
          <a:xfrm>
            <a:off x="3660664" y="3017115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B3AF613F-6941-40AC-9091-2660C5713E76}"/>
              </a:ext>
            </a:extLst>
          </p:cNvPr>
          <p:cNvSpPr txBox="1"/>
          <p:nvPr/>
        </p:nvSpPr>
        <p:spPr>
          <a:xfrm>
            <a:off x="3660664" y="3447033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8E181261-F01C-49DB-B816-58065617DEAB}"/>
              </a:ext>
            </a:extLst>
          </p:cNvPr>
          <p:cNvSpPr txBox="1"/>
          <p:nvPr/>
        </p:nvSpPr>
        <p:spPr>
          <a:xfrm>
            <a:off x="4531532" y="3017115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B209C7C-0B3D-40F5-ADCE-26EA21F49003}"/>
              </a:ext>
            </a:extLst>
          </p:cNvPr>
          <p:cNvSpPr txBox="1"/>
          <p:nvPr/>
        </p:nvSpPr>
        <p:spPr>
          <a:xfrm>
            <a:off x="4531532" y="3447033"/>
            <a:ext cx="311304" cy="338554"/>
          </a:xfrm>
          <a:prstGeom prst="rect">
            <a:avLst/>
          </a:prstGeom>
          <a:solidFill>
            <a:srgbClr val="4C5E78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AF8905-E991-477A-AF1A-E1995F0FF93C}"/>
              </a:ext>
            </a:extLst>
          </p:cNvPr>
          <p:cNvSpPr txBox="1"/>
          <p:nvPr/>
        </p:nvSpPr>
        <p:spPr>
          <a:xfrm>
            <a:off x="5725126" y="3017115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7BB4C83-77FA-4AC6-A523-7F35A6DCEAE4}"/>
              </a:ext>
            </a:extLst>
          </p:cNvPr>
          <p:cNvSpPr txBox="1"/>
          <p:nvPr/>
        </p:nvSpPr>
        <p:spPr>
          <a:xfrm>
            <a:off x="5725126" y="3447033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E49AC014-5B29-48FB-99DF-86CEBB451011}"/>
              </a:ext>
            </a:extLst>
          </p:cNvPr>
          <p:cNvSpPr txBox="1"/>
          <p:nvPr/>
        </p:nvSpPr>
        <p:spPr>
          <a:xfrm>
            <a:off x="6595994" y="3017115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BDC6F40-2553-473C-835C-B29239E955C5}"/>
              </a:ext>
            </a:extLst>
          </p:cNvPr>
          <p:cNvSpPr txBox="1"/>
          <p:nvPr/>
        </p:nvSpPr>
        <p:spPr>
          <a:xfrm>
            <a:off x="6595994" y="3447033"/>
            <a:ext cx="31130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4ABDD437-7CEF-49F5-98E4-C715A325A453}"/>
              </a:ext>
            </a:extLst>
          </p:cNvPr>
          <p:cNvSpPr txBox="1"/>
          <p:nvPr/>
        </p:nvSpPr>
        <p:spPr>
          <a:xfrm>
            <a:off x="7918653" y="3017115"/>
            <a:ext cx="311304" cy="338554"/>
          </a:xfrm>
          <a:prstGeom prst="rect">
            <a:avLst/>
          </a:prstGeom>
          <a:solidFill>
            <a:srgbClr val="1B212B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CCFE73D-8741-4B5D-B66A-960B4D888161}"/>
              </a:ext>
            </a:extLst>
          </p:cNvPr>
          <p:cNvSpPr txBox="1"/>
          <p:nvPr/>
        </p:nvSpPr>
        <p:spPr>
          <a:xfrm>
            <a:off x="7918653" y="3447033"/>
            <a:ext cx="311304" cy="338554"/>
          </a:xfrm>
          <a:prstGeom prst="rect">
            <a:avLst/>
          </a:prstGeom>
          <a:solidFill>
            <a:srgbClr val="1B212B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D01D00B9-E287-4956-9BF4-E800FD2ECCAC}"/>
              </a:ext>
            </a:extLst>
          </p:cNvPr>
          <p:cNvSpPr txBox="1"/>
          <p:nvPr/>
        </p:nvSpPr>
        <p:spPr>
          <a:xfrm>
            <a:off x="8409965" y="3017115"/>
            <a:ext cx="311304" cy="338554"/>
          </a:xfrm>
          <a:prstGeom prst="rect">
            <a:avLst/>
          </a:prstGeom>
          <a:solidFill>
            <a:srgbClr val="1B212B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2BA172E-51E7-4794-B072-8E4F5CD95D6A}"/>
              </a:ext>
            </a:extLst>
          </p:cNvPr>
          <p:cNvSpPr txBox="1"/>
          <p:nvPr/>
        </p:nvSpPr>
        <p:spPr>
          <a:xfrm>
            <a:off x="2243755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0064644-D80A-49F4-B5A4-FA4BFA31123A}"/>
              </a:ext>
            </a:extLst>
          </p:cNvPr>
          <p:cNvSpPr txBox="1"/>
          <p:nvPr/>
        </p:nvSpPr>
        <p:spPr>
          <a:xfrm>
            <a:off x="2243755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0E92FCB-B7EF-4B41-AE0D-9B440C425ECC}"/>
              </a:ext>
            </a:extLst>
          </p:cNvPr>
          <p:cNvSpPr txBox="1"/>
          <p:nvPr/>
        </p:nvSpPr>
        <p:spPr>
          <a:xfrm>
            <a:off x="3114623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09A4F1D8-9E06-49EB-BA26-4AB0CA6DA729}"/>
              </a:ext>
            </a:extLst>
          </p:cNvPr>
          <p:cNvSpPr txBox="1"/>
          <p:nvPr/>
        </p:nvSpPr>
        <p:spPr>
          <a:xfrm>
            <a:off x="3114623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5007313-FB47-481F-AD22-3D2166B219DE}"/>
              </a:ext>
            </a:extLst>
          </p:cNvPr>
          <p:cNvSpPr txBox="1"/>
          <p:nvPr/>
        </p:nvSpPr>
        <p:spPr>
          <a:xfrm>
            <a:off x="4708364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9D6E653-3903-4D90-856E-2BC280408EA3}"/>
              </a:ext>
            </a:extLst>
          </p:cNvPr>
          <p:cNvSpPr txBox="1"/>
          <p:nvPr/>
        </p:nvSpPr>
        <p:spPr>
          <a:xfrm>
            <a:off x="4708364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5919E183-0793-410F-A8C2-7C323983F01F}"/>
              </a:ext>
            </a:extLst>
          </p:cNvPr>
          <p:cNvSpPr txBox="1"/>
          <p:nvPr/>
        </p:nvSpPr>
        <p:spPr>
          <a:xfrm>
            <a:off x="5579232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CEBD00A-19CC-4431-BEB6-46AE000F2E04}"/>
              </a:ext>
            </a:extLst>
          </p:cNvPr>
          <p:cNvSpPr txBox="1"/>
          <p:nvPr/>
        </p:nvSpPr>
        <p:spPr>
          <a:xfrm>
            <a:off x="5579232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4311EF5C-83EC-4C23-A7E1-FFF6443B4417}"/>
              </a:ext>
            </a:extLst>
          </p:cNvPr>
          <p:cNvSpPr txBox="1"/>
          <p:nvPr/>
        </p:nvSpPr>
        <p:spPr>
          <a:xfrm>
            <a:off x="7124156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655645C-6B65-43F1-972F-F49D3BCB1E78}"/>
              </a:ext>
            </a:extLst>
          </p:cNvPr>
          <p:cNvSpPr txBox="1"/>
          <p:nvPr/>
        </p:nvSpPr>
        <p:spPr>
          <a:xfrm>
            <a:off x="7124156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F403A34-F6DE-4806-AFC7-31A2F65B37DD}"/>
              </a:ext>
            </a:extLst>
          </p:cNvPr>
          <p:cNvSpPr txBox="1"/>
          <p:nvPr/>
        </p:nvSpPr>
        <p:spPr>
          <a:xfrm>
            <a:off x="7822499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D68A9F6B-6EE2-4C75-801D-B91A775BA905}"/>
              </a:ext>
            </a:extLst>
          </p:cNvPr>
          <p:cNvSpPr txBox="1"/>
          <p:nvPr/>
        </p:nvSpPr>
        <p:spPr>
          <a:xfrm>
            <a:off x="7822499" y="6137364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0BBAB86-62A1-4517-8248-5082BECA8203}"/>
              </a:ext>
            </a:extLst>
          </p:cNvPr>
          <p:cNvSpPr txBox="1"/>
          <p:nvPr/>
        </p:nvSpPr>
        <p:spPr>
          <a:xfrm>
            <a:off x="8248280" y="5707357"/>
            <a:ext cx="311304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3503C083-7F3D-4050-B5AC-4B46FE8FCACA}"/>
              </a:ext>
            </a:extLst>
          </p:cNvPr>
          <p:cNvCxnSpPr>
            <a:cxnSpLocks/>
          </p:cNvCxnSpPr>
          <p:nvPr/>
        </p:nvCxnSpPr>
        <p:spPr>
          <a:xfrm flipH="1">
            <a:off x="4024479" y="4737319"/>
            <a:ext cx="1" cy="1778966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52E202A5-A043-434C-B04B-F926423FE2A0}"/>
              </a:ext>
            </a:extLst>
          </p:cNvPr>
          <p:cNvCxnSpPr>
            <a:cxnSpLocks/>
          </p:cNvCxnSpPr>
          <p:nvPr/>
        </p:nvCxnSpPr>
        <p:spPr>
          <a:xfrm flipH="1">
            <a:off x="6501528" y="4737319"/>
            <a:ext cx="1" cy="1778966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7F30E4D-6DE7-4BF1-905D-0380A3C2F5B4}"/>
              </a:ext>
            </a:extLst>
          </p:cNvPr>
          <p:cNvSpPr txBox="1"/>
          <p:nvPr/>
        </p:nvSpPr>
        <p:spPr>
          <a:xfrm>
            <a:off x="700484" y="1551060"/>
            <a:ext cx="343224" cy="243143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상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판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03261646-4BD3-479C-9E18-8091DBE7EB9D}"/>
              </a:ext>
            </a:extLst>
          </p:cNvPr>
          <p:cNvSpPr txBox="1"/>
          <p:nvPr/>
        </p:nvSpPr>
        <p:spPr>
          <a:xfrm>
            <a:off x="709110" y="4251066"/>
            <a:ext cx="343224" cy="24314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하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9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판</a:t>
            </a:r>
            <a:endParaRPr lang="en-US" altLang="ko-KR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19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57A7BC-BA86-4653-AE49-FE9F6C9FEAE9}"/>
              </a:ext>
            </a:extLst>
          </p:cNvPr>
          <p:cNvGrpSpPr/>
          <p:nvPr/>
        </p:nvGrpSpPr>
        <p:grpSpPr>
          <a:xfrm>
            <a:off x="9164292" y="2942190"/>
            <a:ext cx="288000" cy="972000"/>
            <a:chOff x="9163868" y="2942189"/>
            <a:chExt cx="322632" cy="1270122"/>
          </a:xfrm>
        </p:grpSpPr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1FA0E249-BFE3-40F2-BF53-480F788E6705}"/>
                </a:ext>
              </a:extLst>
            </p:cNvPr>
            <p:cNvSpPr txBox="1"/>
            <p:nvPr/>
          </p:nvSpPr>
          <p:spPr>
            <a:xfrm>
              <a:off x="9163868" y="2942189"/>
              <a:ext cx="322632" cy="404457"/>
            </a:xfrm>
            <a:prstGeom prst="rect">
              <a:avLst/>
            </a:prstGeom>
            <a:solidFill>
              <a:srgbClr val="1B212B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1</a:t>
              </a:r>
              <a:endPara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13217991-FB68-490B-B027-BD81987FEF8F}"/>
                </a:ext>
              </a:extLst>
            </p:cNvPr>
            <p:cNvSpPr txBox="1"/>
            <p:nvPr/>
          </p:nvSpPr>
          <p:spPr>
            <a:xfrm>
              <a:off x="9163868" y="3372107"/>
              <a:ext cx="322632" cy="404457"/>
            </a:xfrm>
            <a:prstGeom prst="rect">
              <a:avLst/>
            </a:prstGeom>
            <a:solidFill>
              <a:srgbClr val="1B212B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</a:t>
              </a:r>
              <a:endPara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9ED5A8D-8AC6-4FF5-9F09-D900A8FD91F6}"/>
                </a:ext>
              </a:extLst>
            </p:cNvPr>
            <p:cNvSpPr txBox="1"/>
            <p:nvPr/>
          </p:nvSpPr>
          <p:spPr>
            <a:xfrm>
              <a:off x="9163868" y="3807854"/>
              <a:ext cx="322632" cy="404457"/>
            </a:xfrm>
            <a:prstGeom prst="rect">
              <a:avLst/>
            </a:prstGeom>
            <a:solidFill>
              <a:srgbClr val="1B212B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3</a:t>
              </a:r>
              <a:endPara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7CB4FF48-1DF1-4952-AD57-D174548E87E6}"/>
              </a:ext>
            </a:extLst>
          </p:cNvPr>
          <p:cNvGrpSpPr/>
          <p:nvPr/>
        </p:nvGrpSpPr>
        <p:grpSpPr>
          <a:xfrm>
            <a:off x="9020292" y="5649049"/>
            <a:ext cx="288000" cy="972000"/>
            <a:chOff x="9163868" y="2942189"/>
            <a:chExt cx="322632" cy="1270122"/>
          </a:xfrm>
        </p:grpSpPr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BD73CDCA-A069-4460-ACF5-BC5B16A222C4}"/>
                </a:ext>
              </a:extLst>
            </p:cNvPr>
            <p:cNvSpPr txBox="1"/>
            <p:nvPr/>
          </p:nvSpPr>
          <p:spPr>
            <a:xfrm>
              <a:off x="9163868" y="2942189"/>
              <a:ext cx="322632" cy="404457"/>
            </a:xfrm>
            <a:prstGeom prst="rect">
              <a:avLst/>
            </a:prstGeom>
            <a:solidFill>
              <a:srgbClr val="1B212B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1</a:t>
              </a:r>
              <a:endPara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27486A2D-FB3A-45E7-9154-BAF3F4F96AB9}"/>
                </a:ext>
              </a:extLst>
            </p:cNvPr>
            <p:cNvSpPr txBox="1"/>
            <p:nvPr/>
          </p:nvSpPr>
          <p:spPr>
            <a:xfrm>
              <a:off x="9163868" y="3372107"/>
              <a:ext cx="322632" cy="404457"/>
            </a:xfrm>
            <a:prstGeom prst="rect">
              <a:avLst/>
            </a:prstGeom>
            <a:solidFill>
              <a:srgbClr val="1B212B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</a:t>
              </a:r>
              <a:endPara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C7B140CE-CE62-4642-85E4-3C4468DB829A}"/>
                </a:ext>
              </a:extLst>
            </p:cNvPr>
            <p:cNvSpPr txBox="1"/>
            <p:nvPr/>
          </p:nvSpPr>
          <p:spPr>
            <a:xfrm>
              <a:off x="9163868" y="3807854"/>
              <a:ext cx="322632" cy="404457"/>
            </a:xfrm>
            <a:prstGeom prst="rect">
              <a:avLst/>
            </a:prstGeom>
            <a:solidFill>
              <a:srgbClr val="1B212B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3</a:t>
              </a:r>
              <a:endPara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47DC59CD-8BE6-4B91-ADE8-9A20A770DD82}"/>
              </a:ext>
            </a:extLst>
          </p:cNvPr>
          <p:cNvSpPr txBox="1"/>
          <p:nvPr/>
        </p:nvSpPr>
        <p:spPr>
          <a:xfrm>
            <a:off x="7571407" y="2377990"/>
            <a:ext cx="2115337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ym typeface="Wingdings" panose="05000000000000000000" pitchFamily="2" charset="2"/>
              </a:rPr>
              <a:t>이런 방식으로 표현하는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ko-KR" altLang="en-US" sz="1200" dirty="0">
                <a:sym typeface="Wingdings" panose="05000000000000000000" pitchFamily="2" charset="2"/>
              </a:rPr>
              <a:t>것이 어떨까요</a:t>
            </a:r>
            <a:r>
              <a:rPr lang="en-US" altLang="ko-KR" sz="1200" dirty="0">
                <a:sym typeface="Wingdings" panose="05000000000000000000" pitchFamily="2" charset="2"/>
              </a:rPr>
              <a:t>?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2573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개선기회 및 목표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069C248-388C-4DA5-9029-CCD6F68D4A39}"/>
              </a:ext>
            </a:extLst>
          </p:cNvPr>
          <p:cNvSpPr txBox="1"/>
          <p:nvPr/>
        </p:nvSpPr>
        <p:spPr>
          <a:xfrm>
            <a:off x="5278850" y="4248738"/>
            <a:ext cx="3115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KPI(Key Performance Indicator)</a:t>
            </a:r>
            <a:endParaRPr lang="ko-KR" altLang="en-US" sz="1600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7184C2-C39C-4C82-A420-0C5CD8FD653B}"/>
              </a:ext>
            </a:extLst>
          </p:cNvPr>
          <p:cNvSpPr/>
          <p:nvPr/>
        </p:nvSpPr>
        <p:spPr>
          <a:xfrm>
            <a:off x="5296617" y="4214235"/>
            <a:ext cx="4214375" cy="2168101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2" name="표 44">
            <a:extLst>
              <a:ext uri="{FF2B5EF4-FFF2-40B4-BE49-F238E27FC236}">
                <a16:creationId xmlns:a16="http://schemas.microsoft.com/office/drawing/2014/main" id="{2C7A67BA-BB94-4964-B79D-DA8F2009E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77373"/>
              </p:ext>
            </p:extLst>
          </p:nvPr>
        </p:nvGraphicFramePr>
        <p:xfrm>
          <a:off x="5377175" y="4612313"/>
          <a:ext cx="4055308" cy="169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827">
                  <a:extLst>
                    <a:ext uri="{9D8B030D-6E8A-4147-A177-3AD203B41FA5}">
                      <a16:colId xmlns:a16="http://schemas.microsoft.com/office/drawing/2014/main" val="762737866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4169344784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2992402939"/>
                    </a:ext>
                  </a:extLst>
                </a:gridCol>
                <a:gridCol w="1013827">
                  <a:extLst>
                    <a:ext uri="{9D8B030D-6E8A-4147-A177-3AD203B41FA5}">
                      <a16:colId xmlns:a16="http://schemas.microsoft.com/office/drawing/2014/main" val="2475761977"/>
                    </a:ext>
                  </a:extLst>
                </a:gridCol>
              </a:tblGrid>
              <a:tr h="338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성과지표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현수준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목표수준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007887"/>
                  </a:ext>
                </a:extLst>
              </a:tr>
              <a:tr h="33857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21’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22’</a:t>
                      </a:r>
                      <a:endParaRPr lang="ko-KR" altLang="en-US" sz="12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3539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불량률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3%</a:t>
                      </a:r>
                      <a:endParaRPr lang="ko-KR" altLang="en-US" sz="12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635861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실패비용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12597"/>
                  </a:ext>
                </a:extLst>
              </a:tr>
              <a:tr h="33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예방비용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74840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8BF55F2F-BF7F-40A9-8C62-F137A4605085}"/>
              </a:ext>
            </a:extLst>
          </p:cNvPr>
          <p:cNvSpPr txBox="1"/>
          <p:nvPr/>
        </p:nvSpPr>
        <p:spPr>
          <a:xfrm>
            <a:off x="5995357" y="6373452"/>
            <a:ext cx="3613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불량률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1%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당 발생하는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억의 품질비용 기준이며 생산량에 따른 편차 있음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9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018B69D-39F9-4288-A1C5-FAA10B2E7701}"/>
              </a:ext>
            </a:extLst>
          </p:cNvPr>
          <p:cNvSpPr/>
          <p:nvPr/>
        </p:nvSpPr>
        <p:spPr>
          <a:xfrm>
            <a:off x="5906443" y="1309541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067C5A7-40D2-4080-9179-3E6CB35993CE}"/>
              </a:ext>
            </a:extLst>
          </p:cNvPr>
          <p:cNvSpPr/>
          <p:nvPr/>
        </p:nvSpPr>
        <p:spPr>
          <a:xfrm>
            <a:off x="5356498" y="1283662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136C4F01-8D07-45F1-A03E-BCB211CEA7C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75" b="92125" l="8000" r="92625">
                        <a14:foregroundMark x1="58625" y1="6875" x2="69375" y2="7250"/>
                        <a14:foregroundMark x1="92625" y1="29125" x2="90625" y2="42500"/>
                        <a14:foregroundMark x1="8000" y1="84000" x2="8750" y2="84625"/>
                        <a14:foregroundMark x1="14875" y1="92125" x2="14875" y2="92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06" y="1363259"/>
            <a:ext cx="428355" cy="42835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C91833B-DFC5-42B9-82B5-7594514B18BD}"/>
              </a:ext>
            </a:extLst>
          </p:cNvPr>
          <p:cNvSpPr txBox="1"/>
          <p:nvPr/>
        </p:nvSpPr>
        <p:spPr>
          <a:xfrm>
            <a:off x="5906444" y="1324364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분석을 통한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잠재원인 도출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D0935F8-B6F4-4E30-B5A0-F5C43F6957D2}"/>
              </a:ext>
            </a:extLst>
          </p:cNvPr>
          <p:cNvSpPr txBox="1"/>
          <p:nvPr/>
        </p:nvSpPr>
        <p:spPr>
          <a:xfrm>
            <a:off x="5666572" y="1827339"/>
            <a:ext cx="3382657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제품의 품질 특성 및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조업실적 등에 대한  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Big Data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분석 수행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D4A101-86EA-42A1-8A39-2528EFA111DF}"/>
              </a:ext>
            </a:extLst>
          </p:cNvPr>
          <p:cNvGrpSpPr/>
          <p:nvPr/>
        </p:nvGrpSpPr>
        <p:grpSpPr>
          <a:xfrm>
            <a:off x="5376523" y="1173646"/>
            <a:ext cx="4108590" cy="51588"/>
            <a:chOff x="508958" y="4364966"/>
            <a:chExt cx="2812212" cy="69014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3AAD4499-F094-4B84-AAB4-03D7E623188A}"/>
                </a:ext>
              </a:extLst>
            </p:cNvPr>
            <p:cNvCxnSpPr/>
            <p:nvPr/>
          </p:nvCxnSpPr>
          <p:spPr>
            <a:xfrm>
              <a:off x="508958" y="4408100"/>
              <a:ext cx="281221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98E1F3DC-0CBF-494F-B78C-E24125565328}"/>
                </a:ext>
              </a:extLst>
            </p:cNvPr>
            <p:cNvCxnSpPr/>
            <p:nvPr/>
          </p:nvCxnSpPr>
          <p:spPr>
            <a:xfrm>
              <a:off x="508958" y="4433980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00B784B-5FD8-4315-9405-2B39F61E6E49}"/>
                </a:ext>
              </a:extLst>
            </p:cNvPr>
            <p:cNvCxnSpPr/>
            <p:nvPr/>
          </p:nvCxnSpPr>
          <p:spPr>
            <a:xfrm>
              <a:off x="508958" y="4364966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0B7F1A5-65D5-4C00-96D0-DCD811E11F59}"/>
              </a:ext>
            </a:extLst>
          </p:cNvPr>
          <p:cNvSpPr/>
          <p:nvPr/>
        </p:nvSpPr>
        <p:spPr>
          <a:xfrm>
            <a:off x="5926468" y="2275542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C3DF9-7617-47DE-AE28-C2C27ECD22A7}"/>
              </a:ext>
            </a:extLst>
          </p:cNvPr>
          <p:cNvSpPr/>
          <p:nvPr/>
        </p:nvSpPr>
        <p:spPr>
          <a:xfrm>
            <a:off x="5376523" y="2249663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9C86123-D993-434F-8B7C-64754FF108FD}"/>
              </a:ext>
            </a:extLst>
          </p:cNvPr>
          <p:cNvSpPr txBox="1"/>
          <p:nvPr/>
        </p:nvSpPr>
        <p:spPr>
          <a:xfrm>
            <a:off x="5926469" y="2298992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발생 원인에 대한 개선안 수립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0DA14FA-01CC-4416-BB6D-8ED6C216E974}"/>
              </a:ext>
            </a:extLst>
          </p:cNvPr>
          <p:cNvSpPr txBox="1"/>
          <p:nvPr/>
        </p:nvSpPr>
        <p:spPr>
          <a:xfrm>
            <a:off x="6339821" y="2793340"/>
            <a:ext cx="2076210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근본적 조치 및 개선안 도출</a:t>
            </a:r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유지관리 계획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3ACA9DF-956B-40D9-991A-0780D72D976C}"/>
              </a:ext>
            </a:extLst>
          </p:cNvPr>
          <p:cNvGrpSpPr/>
          <p:nvPr/>
        </p:nvGrpSpPr>
        <p:grpSpPr>
          <a:xfrm>
            <a:off x="5376523" y="4015009"/>
            <a:ext cx="4108590" cy="51588"/>
            <a:chOff x="508958" y="4364966"/>
            <a:chExt cx="2812212" cy="69014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AA593B72-A087-495D-821F-918DE4E246E6}"/>
                </a:ext>
              </a:extLst>
            </p:cNvPr>
            <p:cNvCxnSpPr/>
            <p:nvPr/>
          </p:nvCxnSpPr>
          <p:spPr>
            <a:xfrm>
              <a:off x="508958" y="4408100"/>
              <a:ext cx="281221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BD62B237-47B4-42B5-A033-3F134238FAB7}"/>
                </a:ext>
              </a:extLst>
            </p:cNvPr>
            <p:cNvCxnSpPr/>
            <p:nvPr/>
          </p:nvCxnSpPr>
          <p:spPr>
            <a:xfrm>
              <a:off x="508958" y="4433980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474CB1CA-B1AE-4D1F-857E-B9CB32553053}"/>
                </a:ext>
              </a:extLst>
            </p:cNvPr>
            <p:cNvCxnSpPr/>
            <p:nvPr/>
          </p:nvCxnSpPr>
          <p:spPr>
            <a:xfrm>
              <a:off x="508958" y="4364966"/>
              <a:ext cx="2812212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662A5FB-B80A-4278-8305-570F1692D80F}"/>
              </a:ext>
            </a:extLst>
          </p:cNvPr>
          <p:cNvSpPr/>
          <p:nvPr/>
        </p:nvSpPr>
        <p:spPr>
          <a:xfrm>
            <a:off x="5923640" y="3183300"/>
            <a:ext cx="3558645" cy="507950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B633137-2E9B-4D88-97E3-810A7F90CCD4}"/>
              </a:ext>
            </a:extLst>
          </p:cNvPr>
          <p:cNvSpPr/>
          <p:nvPr/>
        </p:nvSpPr>
        <p:spPr>
          <a:xfrm>
            <a:off x="5373695" y="3157421"/>
            <a:ext cx="549946" cy="50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1763479-43E2-4FB4-8178-223211819A47}"/>
              </a:ext>
            </a:extLst>
          </p:cNvPr>
          <p:cNvSpPr txBox="1"/>
          <p:nvPr/>
        </p:nvSpPr>
        <p:spPr>
          <a:xfrm>
            <a:off x="5923641" y="3206750"/>
            <a:ext cx="355864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통계적품질관리 기반 사후관리 수행</a:t>
            </a:r>
            <a:endParaRPr lang="en-US" altLang="ko-KR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6D14182-08E3-4330-A431-88E849576F50}"/>
              </a:ext>
            </a:extLst>
          </p:cNvPr>
          <p:cNvSpPr txBox="1"/>
          <p:nvPr/>
        </p:nvSpPr>
        <p:spPr>
          <a:xfrm>
            <a:off x="6159060" y="3683846"/>
            <a:ext cx="2432076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개선 후 성과 및 성능 유지 최상의 작업방법 문서화 </a:t>
            </a: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09F0E2AE-4670-4800-8EE7-C170CB2C931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36" b="94141" l="10000" r="90000">
                        <a14:foregroundMark x1="52747" y1="13086" x2="62637" y2="7031"/>
                        <a14:foregroundMark x1="62637" y1="7031" x2="66813" y2="23828"/>
                        <a14:foregroundMark x1="66813" y1="23828" x2="58681" y2="34180"/>
                        <a14:foregroundMark x1="58681" y1="34180" x2="51319" y2="21094"/>
                        <a14:foregroundMark x1="51319" y1="21094" x2="52747" y2="12695"/>
                        <a14:foregroundMark x1="68689" y1="60700" x2="70769" y2="64453"/>
                        <a14:foregroundMark x1="63516" y1="51367" x2="66694" y2="57101"/>
                        <a14:foregroundMark x1="71283" y1="52584" x2="71538" y2="46680"/>
                        <a14:foregroundMark x1="70769" y1="64453" x2="70959" y2="60075"/>
                        <a14:foregroundMark x1="71538" y1="46680" x2="63516" y2="50977"/>
                        <a14:foregroundMark x1="39341" y1="92773" x2="42308" y2="94141"/>
                        <a14:backgroundMark x1="71319" y1="54492" x2="71319" y2="54492"/>
                        <a14:backgroundMark x1="67692" y1="52539" x2="67692" y2="54297"/>
                        <a14:backgroundMark x1="68901" y1="52539" x2="69780" y2="56445"/>
                        <a14:backgroundMark x1="67473" y1="58008" x2="71978" y2="54297"/>
                        <a14:backgroundMark x1="66374" y1="58008" x2="71758" y2="5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96" y="2315890"/>
            <a:ext cx="648624" cy="364940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DB6F038-140A-44BE-9BB7-1EFB7A0AA36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0" b="96500" l="4096" r="95449">
                        <a14:foregroundMark x1="35950" y1="38000" x2="52673" y2="38000"/>
                        <a14:foregroundMark x1="52673" y1="38000" x2="66780" y2="37250"/>
                        <a14:foregroundMark x1="69283" y1="36250" x2="75427" y2="31500"/>
                        <a14:foregroundMark x1="51081" y1="6750" x2="25484" y2="2250"/>
                        <a14:foregroundMark x1="25484" y1="2250" x2="4096" y2="64250"/>
                        <a14:foregroundMark x1="71672" y1="96500" x2="79636" y2="96500"/>
                        <a14:foregroundMark x1="89078" y1="64750" x2="95449" y2="42000"/>
                        <a14:foregroundMark x1="95449" y1="42000" x2="89875" y2="2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549" y="3276408"/>
            <a:ext cx="509894" cy="323690"/>
          </a:xfrm>
          <a:prstGeom prst="rect">
            <a:avLst/>
          </a:prstGeom>
        </p:spPr>
      </p:pic>
      <p:sp>
        <p:nvSpPr>
          <p:cNvPr id="130" name="사각형: 잘린 한쪽 모서리 129">
            <a:extLst>
              <a:ext uri="{FF2B5EF4-FFF2-40B4-BE49-F238E27FC236}">
                <a16:creationId xmlns:a16="http://schemas.microsoft.com/office/drawing/2014/main" id="{08809479-2C11-466D-A0C8-645FA91EA651}"/>
              </a:ext>
            </a:extLst>
          </p:cNvPr>
          <p:cNvSpPr/>
          <p:nvPr/>
        </p:nvSpPr>
        <p:spPr>
          <a:xfrm rot="10800000" flipH="1">
            <a:off x="633011" y="1217148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각 삼각형 130">
            <a:extLst>
              <a:ext uri="{FF2B5EF4-FFF2-40B4-BE49-F238E27FC236}">
                <a16:creationId xmlns:a16="http://schemas.microsoft.com/office/drawing/2014/main" id="{29E56E96-0D23-4CA8-A05C-8D134221FD65}"/>
              </a:ext>
            </a:extLst>
          </p:cNvPr>
          <p:cNvSpPr/>
          <p:nvPr/>
        </p:nvSpPr>
        <p:spPr>
          <a:xfrm rot="5400000">
            <a:off x="4443324" y="2550758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사각형: 잘린 한쪽 모서리 135">
            <a:extLst>
              <a:ext uri="{FF2B5EF4-FFF2-40B4-BE49-F238E27FC236}">
                <a16:creationId xmlns:a16="http://schemas.microsoft.com/office/drawing/2014/main" id="{EBB40D8C-758F-4777-ACAC-6E66B6D373D6}"/>
              </a:ext>
            </a:extLst>
          </p:cNvPr>
          <p:cNvSpPr/>
          <p:nvPr/>
        </p:nvSpPr>
        <p:spPr>
          <a:xfrm rot="10800000" flipH="1">
            <a:off x="621472" y="2993269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직각 삼각형 136">
            <a:extLst>
              <a:ext uri="{FF2B5EF4-FFF2-40B4-BE49-F238E27FC236}">
                <a16:creationId xmlns:a16="http://schemas.microsoft.com/office/drawing/2014/main" id="{11B866D1-BE23-4C4C-9181-A5BA5754E10D}"/>
              </a:ext>
            </a:extLst>
          </p:cNvPr>
          <p:cNvSpPr/>
          <p:nvPr/>
        </p:nvSpPr>
        <p:spPr>
          <a:xfrm rot="5400000">
            <a:off x="4423159" y="4335505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사각형: 잘린 한쪽 모서리 137">
            <a:extLst>
              <a:ext uri="{FF2B5EF4-FFF2-40B4-BE49-F238E27FC236}">
                <a16:creationId xmlns:a16="http://schemas.microsoft.com/office/drawing/2014/main" id="{03187E83-8EB2-4F1C-9A5F-4845863DC90D}"/>
              </a:ext>
            </a:extLst>
          </p:cNvPr>
          <p:cNvSpPr/>
          <p:nvPr/>
        </p:nvSpPr>
        <p:spPr>
          <a:xfrm rot="10800000" flipH="1">
            <a:off x="609933" y="4784024"/>
            <a:ext cx="4108590" cy="1619044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직각 삼각형 138">
            <a:extLst>
              <a:ext uri="{FF2B5EF4-FFF2-40B4-BE49-F238E27FC236}">
                <a16:creationId xmlns:a16="http://schemas.microsoft.com/office/drawing/2014/main" id="{CB008952-3283-4ED8-8D79-649752E65EE2}"/>
              </a:ext>
            </a:extLst>
          </p:cNvPr>
          <p:cNvSpPr/>
          <p:nvPr/>
        </p:nvSpPr>
        <p:spPr>
          <a:xfrm rot="5400000">
            <a:off x="4411620" y="6126260"/>
            <a:ext cx="292506" cy="298221"/>
          </a:xfrm>
          <a:prstGeom prst="rtTriangl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9C39D8-E30A-4C92-8A3D-2BAE4BA2A669}"/>
              </a:ext>
            </a:extLst>
          </p:cNvPr>
          <p:cNvSpPr txBox="1"/>
          <p:nvPr/>
        </p:nvSpPr>
        <p:spPr>
          <a:xfrm>
            <a:off x="634194" y="1289332"/>
            <a:ext cx="279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첫째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발생 영향의 분석과 개선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152FEA5-EF48-4703-B88D-14E7BDA8913E}"/>
              </a:ext>
            </a:extLst>
          </p:cNvPr>
          <p:cNvSpPr txBox="1"/>
          <p:nvPr/>
        </p:nvSpPr>
        <p:spPr>
          <a:xfrm>
            <a:off x="634194" y="3076353"/>
            <a:ext cx="3100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둘째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핵심근본원인자 및 최적 조건 도출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BAC84C7-36F4-4D05-981D-A46D1B298DF4}"/>
              </a:ext>
            </a:extLst>
          </p:cNvPr>
          <p:cNvSpPr txBox="1"/>
          <p:nvPr/>
        </p:nvSpPr>
        <p:spPr>
          <a:xfrm>
            <a:off x="625568" y="4870842"/>
            <a:ext cx="263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셋째</a:t>
            </a:r>
            <a:r>
              <a: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최적 설비조합 및 작업 조건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02FB2A-B011-4B53-A581-6049373C8DE1}"/>
              </a:ext>
            </a:extLst>
          </p:cNvPr>
          <p:cNvSpPr txBox="1"/>
          <p:nvPr/>
        </p:nvSpPr>
        <p:spPr>
          <a:xfrm>
            <a:off x="752645" y="1769652"/>
            <a:ext cx="376985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제조과정에서 발생하는 불량은 설비 기인성이 매우 높음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설비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작업시간의 차이에 의한 불량 발생 가능성 확인 및 개선 필요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7D97396-F596-4831-B1BC-0500D201047C}"/>
              </a:ext>
            </a:extLst>
          </p:cNvPr>
          <p:cNvSpPr txBox="1"/>
          <p:nvPr/>
        </p:nvSpPr>
        <p:spPr>
          <a:xfrm>
            <a:off x="752645" y="3563556"/>
            <a:ext cx="3769857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불량은 공정의 설비 작업조건에 따라 많은 영향을 받음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다양한 모델 활용 및 기술적인 검토를 거쳐 불량영향인자 도출 및 종합적인 최적조건 도출 가능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9C0B0BE-C687-4ACD-89EB-C12431C282FD}"/>
              </a:ext>
            </a:extLst>
          </p:cNvPr>
          <p:cNvSpPr txBox="1"/>
          <p:nvPr/>
        </p:nvSpPr>
        <p:spPr>
          <a:xfrm>
            <a:off x="752645" y="5242058"/>
            <a:ext cx="3769857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 진행 경로에 따른 불량률 발생 차이의 확인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설비 경로 분석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 공정의 진행 설비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작업조건에 따른 후 공정의 불량률 예측과 최적 설비 조합 및 작업조건 제시 요망</a:t>
            </a: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7B5D890A-6A61-463A-9701-85775BD96183}"/>
              </a:ext>
            </a:extLst>
          </p:cNvPr>
          <p:cNvCxnSpPr>
            <a:cxnSpLocks/>
          </p:cNvCxnSpPr>
          <p:nvPr/>
        </p:nvCxnSpPr>
        <p:spPr>
          <a:xfrm>
            <a:off x="735393" y="1689442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122A5091-16FE-4391-A9AC-E6295CFB3516}"/>
              </a:ext>
            </a:extLst>
          </p:cNvPr>
          <p:cNvCxnSpPr>
            <a:cxnSpLocks/>
          </p:cNvCxnSpPr>
          <p:nvPr/>
        </p:nvCxnSpPr>
        <p:spPr>
          <a:xfrm>
            <a:off x="735393" y="3476463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C613BC6-CAA1-4BE3-A370-113DD325CB41}"/>
              </a:ext>
            </a:extLst>
          </p:cNvPr>
          <p:cNvCxnSpPr>
            <a:cxnSpLocks/>
          </p:cNvCxnSpPr>
          <p:nvPr/>
        </p:nvCxnSpPr>
        <p:spPr>
          <a:xfrm>
            <a:off x="735393" y="5242075"/>
            <a:ext cx="299933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7E6198-22AA-4E5A-BE3C-1B99BFBC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6B2570-EDE9-4335-8079-E2C4E88DD852}"/>
              </a:ext>
            </a:extLst>
          </p:cNvPr>
          <p:cNvSpPr txBox="1"/>
          <p:nvPr/>
        </p:nvSpPr>
        <p:spPr>
          <a:xfrm>
            <a:off x="4953000" y="259589"/>
            <a:ext cx="5268492" cy="193899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ym typeface="Wingdings" panose="05000000000000000000" pitchFamily="2" charset="2"/>
              </a:rPr>
              <a:t>전반적으로 메시지 검토 필요</a:t>
            </a:r>
            <a:r>
              <a:rPr lang="en-US" altLang="ko-KR" sz="1200" dirty="0">
                <a:sym typeface="Wingdings" panose="05000000000000000000" pitchFamily="2" charset="2"/>
              </a:rPr>
              <a:t>(</a:t>
            </a:r>
            <a:r>
              <a:rPr lang="ko-KR" altLang="en-US" sz="1200" dirty="0">
                <a:sym typeface="Wingdings" panose="05000000000000000000" pitchFamily="2" charset="2"/>
              </a:rPr>
              <a:t>명확한 의미 전달을 위해</a:t>
            </a:r>
            <a:r>
              <a:rPr lang="en-US" altLang="ko-KR" sz="1200" dirty="0"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ym typeface="Wingdings" panose="05000000000000000000" pitchFamily="2" charset="2"/>
              </a:rPr>
              <a:t>예</a:t>
            </a:r>
            <a:r>
              <a:rPr lang="en-US" altLang="ko-KR" sz="1200" dirty="0">
                <a:sym typeface="Wingdings" panose="05000000000000000000" pitchFamily="2" charset="2"/>
              </a:rPr>
              <a:t>: </a:t>
            </a:r>
          </a:p>
          <a:p>
            <a:r>
              <a:rPr lang="en-US" altLang="ko-KR" sz="1200" dirty="0">
                <a:sym typeface="Wingdings" panose="05000000000000000000" pitchFamily="2" charset="2"/>
              </a:rPr>
              <a:t> -.”</a:t>
            </a:r>
            <a:r>
              <a:rPr lang="ko-KR" altLang="en-US" sz="1200" dirty="0">
                <a:sym typeface="Wingdings" panose="05000000000000000000" pitchFamily="2" charset="2"/>
              </a:rPr>
              <a:t>데이터 분석을 통한＂ 삭제 가능</a:t>
            </a:r>
            <a:r>
              <a:rPr lang="en-US" altLang="ko-KR" sz="1200" dirty="0">
                <a:sym typeface="Wingdings" panose="05000000000000000000" pitchFamily="2" charset="2"/>
              </a:rPr>
              <a:t>, “</a:t>
            </a:r>
            <a:r>
              <a:rPr lang="ko-KR" altLang="en-US" sz="1200" dirty="0">
                <a:sym typeface="Wingdings" panose="05000000000000000000" pitchFamily="2" charset="2"/>
              </a:rPr>
              <a:t>제품의 품질 특성＂ 없는데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작업 조건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en-US" altLang="ko-KR" sz="1200" dirty="0">
                <a:sym typeface="Wingdings" panose="05000000000000000000" pitchFamily="2" charset="2"/>
              </a:rPr>
              <a:t>-.”</a:t>
            </a:r>
            <a:r>
              <a:rPr lang="ko-KR" altLang="en-US" sz="1200" dirty="0">
                <a:sym typeface="Wingdings" panose="05000000000000000000" pitchFamily="2" charset="2"/>
              </a:rPr>
              <a:t>근본적 조치 및 </a:t>
            </a:r>
            <a:r>
              <a:rPr lang="en-US" altLang="ko-KR" sz="1200" dirty="0">
                <a:sym typeface="Wingdings" panose="05000000000000000000" pitchFamily="2" charset="2"/>
              </a:rPr>
              <a:t>…” –&gt; </a:t>
            </a:r>
            <a:r>
              <a:rPr lang="ko-KR" altLang="en-US" sz="1200" dirty="0">
                <a:sym typeface="Wingdings" panose="05000000000000000000" pitchFamily="2" charset="2"/>
              </a:rPr>
              <a:t>근본적 조치를 했는데 개선안 도출이 왜 필요</a:t>
            </a:r>
            <a:r>
              <a:rPr lang="en-US" altLang="ko-KR" sz="1200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sz="1200" dirty="0">
                <a:sym typeface="Wingdings" panose="05000000000000000000" pitchFamily="2" charset="2"/>
              </a:rPr>
              <a:t>-.”</a:t>
            </a:r>
            <a:r>
              <a:rPr lang="ko-KR" altLang="en-US" sz="1200" dirty="0">
                <a:sym typeface="Wingdings" panose="05000000000000000000" pitchFamily="2" charset="2"/>
              </a:rPr>
              <a:t>통계적</a:t>
            </a:r>
            <a:r>
              <a:rPr lang="en-US" altLang="ko-KR" sz="1200" dirty="0">
                <a:sym typeface="Wingdings" panose="05000000000000000000" pitchFamily="2" charset="2"/>
              </a:rPr>
              <a:t>… </a:t>
            </a:r>
            <a:r>
              <a:rPr lang="ko-KR" altLang="en-US" sz="1200" dirty="0">
                <a:sym typeface="Wingdings" panose="05000000000000000000" pitchFamily="2" charset="2"/>
              </a:rPr>
              <a:t>사후관리</a:t>
            </a:r>
            <a:r>
              <a:rPr lang="en-US" altLang="ko-KR" sz="1200" dirty="0">
                <a:sym typeface="Wingdings" panose="05000000000000000000" pitchFamily="2" charset="2"/>
              </a:rPr>
              <a:t>..”  :</a:t>
            </a:r>
            <a:r>
              <a:rPr lang="ko-KR" altLang="en-US" sz="1200" dirty="0">
                <a:sym typeface="Wingdings" panose="05000000000000000000" pitchFamily="2" charset="2"/>
              </a:rPr>
              <a:t>관리도는 사후 관리 기능이 강하지만 </a:t>
            </a:r>
            <a:r>
              <a:rPr lang="en-US" altLang="ko-KR" sz="1200" dirty="0">
                <a:sym typeface="Wingdings" panose="05000000000000000000" pitchFamily="2" charset="2"/>
              </a:rPr>
              <a:t>test rule </a:t>
            </a:r>
            <a:r>
              <a:rPr lang="ko-KR" altLang="en-US" sz="1200" dirty="0">
                <a:sym typeface="Wingdings" panose="05000000000000000000" pitchFamily="2" charset="2"/>
              </a:rPr>
              <a:t>적용 등을 통해 이상 발생 모니터링 및 사전 대응 기능이 더욱 중요합니다</a:t>
            </a:r>
            <a:r>
              <a:rPr lang="en-US" altLang="ko-KR" sz="1200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1200" dirty="0">
                <a:sym typeface="Wingdings" panose="05000000000000000000" pitchFamily="2" charset="2"/>
              </a:rPr>
              <a:t>이런 내용을 표현하면 좋을 듯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endParaRPr lang="en-US" altLang="ko-KR" sz="1200" dirty="0">
              <a:sym typeface="Wingdings" panose="05000000000000000000" pitchFamily="2" charset="2"/>
            </a:endParaRPr>
          </a:p>
          <a:p>
            <a:endParaRPr lang="en-US" altLang="ko-KR" sz="1200" dirty="0">
              <a:sym typeface="Wingdings" panose="05000000000000000000" pitchFamily="2" charset="2"/>
            </a:endParaRP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455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93AE02-0CC0-47FE-93DA-84CDD65FCDF2}"/>
              </a:ext>
            </a:extLst>
          </p:cNvPr>
          <p:cNvSpPr/>
          <p:nvPr/>
        </p:nvSpPr>
        <p:spPr>
          <a:xfrm>
            <a:off x="6613607" y="1887160"/>
            <a:ext cx="2193964" cy="4496387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개요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C4A71E-D258-4168-A088-63F0AB22B55C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425B2-A2ED-4C93-ADDF-2AAAF79B6869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E12B549-CA54-40E3-8252-4B5C9EBCDEB2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CCA624-5BDA-42A7-9F8E-726413F1323E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239CA91-F3A5-4748-BC96-F2B74F2CE47D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51D460-72F7-49A1-9395-9CCB098D5A45}"/>
              </a:ext>
            </a:extLst>
          </p:cNvPr>
          <p:cNvSpPr txBox="1"/>
          <p:nvPr/>
        </p:nvSpPr>
        <p:spPr>
          <a:xfrm>
            <a:off x="2819792" y="216281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데이터셋 소개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&amp;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분석계획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6F23D0ED-0BD7-484E-8FBF-3495F50F15CF}"/>
              </a:ext>
            </a:extLst>
          </p:cNvPr>
          <p:cNvSpPr/>
          <p:nvPr/>
        </p:nvSpPr>
        <p:spPr>
          <a:xfrm>
            <a:off x="781783" y="1234856"/>
            <a:ext cx="2853412" cy="335158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원천 데이터</a:t>
            </a:r>
          </a:p>
        </p:txBody>
      </p:sp>
      <p:sp>
        <p:nvSpPr>
          <p:cNvPr id="75" name="화살표: 갈매기형 수장 74">
            <a:extLst>
              <a:ext uri="{FF2B5EF4-FFF2-40B4-BE49-F238E27FC236}">
                <a16:creationId xmlns:a16="http://schemas.microsoft.com/office/drawing/2014/main" id="{AAFDD4F5-3AAE-4C9C-9DDB-21D28E16012F}"/>
              </a:ext>
            </a:extLst>
          </p:cNvPr>
          <p:cNvSpPr/>
          <p:nvPr/>
        </p:nvSpPr>
        <p:spPr>
          <a:xfrm>
            <a:off x="3527558" y="1234856"/>
            <a:ext cx="2853412" cy="335158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 구축</a:t>
            </a:r>
          </a:p>
        </p:txBody>
      </p:sp>
      <p:sp>
        <p:nvSpPr>
          <p:cNvPr id="80" name="화살표: 갈매기형 수장 79">
            <a:extLst>
              <a:ext uri="{FF2B5EF4-FFF2-40B4-BE49-F238E27FC236}">
                <a16:creationId xmlns:a16="http://schemas.microsoft.com/office/drawing/2014/main" id="{BFBECA67-FE0D-4AC7-AC38-5AB45005B855}"/>
              </a:ext>
            </a:extLst>
          </p:cNvPr>
          <p:cNvSpPr/>
          <p:nvPr/>
        </p:nvSpPr>
        <p:spPr>
          <a:xfrm>
            <a:off x="6273333" y="1234856"/>
            <a:ext cx="2853412" cy="335158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및 활용 계획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504B49A-3C7A-46A9-BFA3-8C86AD09E8A9}"/>
              </a:ext>
            </a:extLst>
          </p:cNvPr>
          <p:cNvSpPr/>
          <p:nvPr/>
        </p:nvSpPr>
        <p:spPr>
          <a:xfrm>
            <a:off x="1302380" y="1953140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3E1260BC-2EA2-40B9-8EBB-82BCCA80D4A6}"/>
              </a:ext>
            </a:extLst>
          </p:cNvPr>
          <p:cNvSpPr/>
          <p:nvPr/>
        </p:nvSpPr>
        <p:spPr>
          <a:xfrm>
            <a:off x="1378512" y="2503868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(ex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배기량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온도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등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C99FCBE-5488-44E4-8FDE-591453DFABE7}"/>
              </a:ext>
            </a:extLst>
          </p:cNvPr>
          <p:cNvSpPr txBox="1"/>
          <p:nvPr/>
        </p:nvSpPr>
        <p:spPr>
          <a:xfrm>
            <a:off x="1302378" y="2242430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MFG_PROCESS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4362432-6AFE-4B6F-8414-15862D971F71}"/>
              </a:ext>
            </a:extLst>
          </p:cNvPr>
          <p:cNvSpPr txBox="1"/>
          <p:nvPr/>
        </p:nvSpPr>
        <p:spPr>
          <a:xfrm>
            <a:off x="1302379" y="1976269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작업상태 정보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D8779AD-47BD-41E5-8192-9ACC7CA45F1F}"/>
              </a:ext>
            </a:extLst>
          </p:cNvPr>
          <p:cNvSpPr/>
          <p:nvPr/>
        </p:nvSpPr>
        <p:spPr>
          <a:xfrm>
            <a:off x="1302376" y="3512786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003F7F6-2986-437D-A0E1-AEB1FE65AA2C}"/>
              </a:ext>
            </a:extLst>
          </p:cNvPr>
          <p:cNvSpPr txBox="1"/>
          <p:nvPr/>
        </p:nvSpPr>
        <p:spPr>
          <a:xfrm>
            <a:off x="1302374" y="3802076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050D22B-16C5-4B87-BF67-8F9359976530}"/>
              </a:ext>
            </a:extLst>
          </p:cNvPr>
          <p:cNvSpPr txBox="1"/>
          <p:nvPr/>
        </p:nvSpPr>
        <p:spPr>
          <a:xfrm>
            <a:off x="1302375" y="3535915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진행 설비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9700A0-FB48-431E-A33E-E1238FBFC8CC}"/>
              </a:ext>
            </a:extLst>
          </p:cNvPr>
          <p:cNvSpPr/>
          <p:nvPr/>
        </p:nvSpPr>
        <p:spPr>
          <a:xfrm>
            <a:off x="1302376" y="5041391"/>
            <a:ext cx="1659429" cy="1273140"/>
          </a:xfrm>
          <a:prstGeom prst="rect">
            <a:avLst/>
          </a:prstGeom>
          <a:solidFill>
            <a:schemeClr val="bg2">
              <a:lumMod val="2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0943C2A-0D3B-4BE2-AB92-FD79D019F2BA}"/>
              </a:ext>
            </a:extLst>
          </p:cNvPr>
          <p:cNvSpPr txBox="1"/>
          <p:nvPr/>
        </p:nvSpPr>
        <p:spPr>
          <a:xfrm>
            <a:off x="1302374" y="5330681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MFG_TAT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58E345-2129-44C9-980C-01BE2D37C779}"/>
              </a:ext>
            </a:extLst>
          </p:cNvPr>
          <p:cNvSpPr txBox="1"/>
          <p:nvPr/>
        </p:nvSpPr>
        <p:spPr>
          <a:xfrm>
            <a:off x="1302375" y="506452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공정별 공정시간 정보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78659E71-BF14-4F52-982F-9E8E0087B9F7}"/>
              </a:ext>
            </a:extLst>
          </p:cNvPr>
          <p:cNvSpPr/>
          <p:nvPr/>
        </p:nvSpPr>
        <p:spPr>
          <a:xfrm>
            <a:off x="1378508" y="4063514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 공정이 이루어지는 설비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AAA12AB6-6C84-402E-9E7C-F530E279F79C}"/>
              </a:ext>
            </a:extLst>
          </p:cNvPr>
          <p:cNvSpPr/>
          <p:nvPr/>
        </p:nvSpPr>
        <p:spPr>
          <a:xfrm>
            <a:off x="1378508" y="5597672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ID,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시작시각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공정별 소요시간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A3F8FD2-421E-4FCF-A7B8-C348F840FEED}"/>
              </a:ext>
            </a:extLst>
          </p:cNvPr>
          <p:cNvSpPr/>
          <p:nvPr/>
        </p:nvSpPr>
        <p:spPr>
          <a:xfrm rot="16200000">
            <a:off x="3467826" y="2155249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화살표: 아래쪽 101">
            <a:extLst>
              <a:ext uri="{FF2B5EF4-FFF2-40B4-BE49-F238E27FC236}">
                <a16:creationId xmlns:a16="http://schemas.microsoft.com/office/drawing/2014/main" id="{CC9FD5EC-9622-40EB-859D-4E64E97DB46C}"/>
              </a:ext>
            </a:extLst>
          </p:cNvPr>
          <p:cNvSpPr/>
          <p:nvPr/>
        </p:nvSpPr>
        <p:spPr>
          <a:xfrm rot="13771071">
            <a:off x="3483770" y="2793088"/>
            <a:ext cx="117555" cy="1359491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4A95C69-D8D5-4AFD-AF63-383A99E59E07}"/>
              </a:ext>
            </a:extLst>
          </p:cNvPr>
          <p:cNvSpPr/>
          <p:nvPr/>
        </p:nvSpPr>
        <p:spPr>
          <a:xfrm>
            <a:off x="4123286" y="1953140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1C82CB78-A2A7-421D-AE64-DA9DD05F991D}"/>
              </a:ext>
            </a:extLst>
          </p:cNvPr>
          <p:cNvSpPr/>
          <p:nvPr/>
        </p:nvSpPr>
        <p:spPr>
          <a:xfrm>
            <a:off x="4199418" y="2503868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제품별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공정이 이루어지는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작업조건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DC0211-B3FC-4472-8680-7C39B4DE8EB4}"/>
              </a:ext>
            </a:extLst>
          </p:cNvPr>
          <p:cNvSpPr txBox="1"/>
          <p:nvPr/>
        </p:nvSpPr>
        <p:spPr>
          <a:xfrm>
            <a:off x="4123284" y="2242430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MFG_MACHINE_PROCESS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1C02157-7923-4AC2-81AF-6E61A4E608CB}"/>
              </a:ext>
            </a:extLst>
          </p:cNvPr>
          <p:cNvSpPr txBox="1"/>
          <p:nvPr/>
        </p:nvSpPr>
        <p:spPr>
          <a:xfrm>
            <a:off x="4123285" y="1976269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</a:t>
            </a:r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작업조건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D47B0-BE9F-4544-B47D-9D2DA0713A99}"/>
              </a:ext>
            </a:extLst>
          </p:cNvPr>
          <p:cNvSpPr txBox="1"/>
          <p:nvPr/>
        </p:nvSpPr>
        <p:spPr>
          <a:xfrm>
            <a:off x="3226975" y="2442304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조건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73AACC9-B11F-49F5-A8F9-86A194D253C4}"/>
              </a:ext>
            </a:extLst>
          </p:cNvPr>
          <p:cNvSpPr txBox="1"/>
          <p:nvPr/>
        </p:nvSpPr>
        <p:spPr>
          <a:xfrm rot="19199944">
            <a:off x="3198500" y="3197980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설비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98899CC-A090-4C5F-9609-F1D90A6583A7}"/>
              </a:ext>
            </a:extLst>
          </p:cNvPr>
          <p:cNvSpPr/>
          <p:nvPr/>
        </p:nvSpPr>
        <p:spPr>
          <a:xfrm>
            <a:off x="4123282" y="3512786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F6B1990C-3BD5-45D5-9616-4871ECDB7E47}"/>
              </a:ext>
            </a:extLst>
          </p:cNvPr>
          <p:cNvSpPr/>
          <p:nvPr/>
        </p:nvSpPr>
        <p:spPr>
          <a:xfrm>
            <a:off x="4199414" y="4063514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제품별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 (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공통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 소요시간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1424EB9-BF29-4E8E-9BF2-9A1E4D36A046}"/>
              </a:ext>
            </a:extLst>
          </p:cNvPr>
          <p:cNvSpPr txBox="1"/>
          <p:nvPr/>
        </p:nvSpPr>
        <p:spPr>
          <a:xfrm>
            <a:off x="4123280" y="3802076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MFG_MACHINE_TAT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CA60F10-2741-45B6-A8D9-DAE7CB7CEF7E}"/>
              </a:ext>
            </a:extLst>
          </p:cNvPr>
          <p:cNvSpPr txBox="1"/>
          <p:nvPr/>
        </p:nvSpPr>
        <p:spPr>
          <a:xfrm>
            <a:off x="4123281" y="3535915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설비별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공정시간</a:t>
            </a:r>
          </a:p>
        </p:txBody>
      </p:sp>
      <p:sp>
        <p:nvSpPr>
          <p:cNvPr id="112" name="화살표: 아래쪽 111">
            <a:extLst>
              <a:ext uri="{FF2B5EF4-FFF2-40B4-BE49-F238E27FC236}">
                <a16:creationId xmlns:a16="http://schemas.microsoft.com/office/drawing/2014/main" id="{26A7B041-E328-405F-82BB-9E7BE963AED8}"/>
              </a:ext>
            </a:extLst>
          </p:cNvPr>
          <p:cNvSpPr/>
          <p:nvPr/>
        </p:nvSpPr>
        <p:spPr>
          <a:xfrm rot="16200000">
            <a:off x="3493387" y="3767798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화살표: 아래쪽 112">
            <a:extLst>
              <a:ext uri="{FF2B5EF4-FFF2-40B4-BE49-F238E27FC236}">
                <a16:creationId xmlns:a16="http://schemas.microsoft.com/office/drawing/2014/main" id="{A8C140A8-D131-456F-98D7-019C1F4EFA53}"/>
              </a:ext>
            </a:extLst>
          </p:cNvPr>
          <p:cNvSpPr/>
          <p:nvPr/>
        </p:nvSpPr>
        <p:spPr>
          <a:xfrm rot="13771071">
            <a:off x="3509331" y="4405637"/>
            <a:ext cx="117555" cy="1359491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48B78C-CB0A-4B12-A2DE-E82E411DEA27}"/>
              </a:ext>
            </a:extLst>
          </p:cNvPr>
          <p:cNvSpPr txBox="1"/>
          <p:nvPr/>
        </p:nvSpPr>
        <p:spPr>
          <a:xfrm>
            <a:off x="3252536" y="4054853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설비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EB4C5BF-BCFA-461A-AF09-6CCD6099792B}"/>
              </a:ext>
            </a:extLst>
          </p:cNvPr>
          <p:cNvSpPr txBox="1"/>
          <p:nvPr/>
        </p:nvSpPr>
        <p:spPr>
          <a:xfrm rot="19199944">
            <a:off x="3133493" y="4810529"/>
            <a:ext cx="8322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공정별 소요시간</a:t>
            </a:r>
          </a:p>
        </p:txBody>
      </p:sp>
      <p:sp>
        <p:nvSpPr>
          <p:cNvPr id="116" name="화살표: 아래쪽 115">
            <a:extLst>
              <a:ext uri="{FF2B5EF4-FFF2-40B4-BE49-F238E27FC236}">
                <a16:creationId xmlns:a16="http://schemas.microsoft.com/office/drawing/2014/main" id="{CB5FF1CD-0A1A-427A-AB88-8D6191EEAAF0}"/>
              </a:ext>
            </a:extLst>
          </p:cNvPr>
          <p:cNvSpPr/>
          <p:nvPr/>
        </p:nvSpPr>
        <p:spPr>
          <a:xfrm rot="16200000">
            <a:off x="3493387" y="5331993"/>
            <a:ext cx="124100" cy="1034550"/>
          </a:xfrm>
          <a:prstGeom prst="downArrow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3727FD6-BA82-45A1-BA1B-701E9A313867}"/>
              </a:ext>
            </a:extLst>
          </p:cNvPr>
          <p:cNvSpPr txBox="1"/>
          <p:nvPr/>
        </p:nvSpPr>
        <p:spPr>
          <a:xfrm>
            <a:off x="3147435" y="5619290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 ID</a:t>
            </a:r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결합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5F0800E-5C8D-4C0A-8869-55F00FA21D1E}"/>
              </a:ext>
            </a:extLst>
          </p:cNvPr>
          <p:cNvSpPr/>
          <p:nvPr/>
        </p:nvSpPr>
        <p:spPr>
          <a:xfrm>
            <a:off x="4123284" y="5043461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DF311DC5-A5DA-48CC-8524-AD106F7F865F}"/>
              </a:ext>
            </a:extLst>
          </p:cNvPr>
          <p:cNvSpPr/>
          <p:nvPr/>
        </p:nvSpPr>
        <p:spPr>
          <a:xfrm>
            <a:off x="4199416" y="5594189"/>
            <a:ext cx="1507160" cy="6292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Lot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단위의 불량률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월별 불량률 추이</a:t>
            </a:r>
            <a:endParaRPr lang="en-US" altLang="ko-KR" sz="800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D78AF7B-CA54-4604-8F79-1BCB5D2261C6}"/>
              </a:ext>
            </a:extLst>
          </p:cNvPr>
          <p:cNvSpPr txBox="1"/>
          <p:nvPr/>
        </p:nvSpPr>
        <p:spPr>
          <a:xfrm>
            <a:off x="4123282" y="5332751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MFG_TAT_LOT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A95390A-AC48-4D74-9559-50D1B64646D6}"/>
              </a:ext>
            </a:extLst>
          </p:cNvPr>
          <p:cNvSpPr txBox="1"/>
          <p:nvPr/>
        </p:nvSpPr>
        <p:spPr>
          <a:xfrm>
            <a:off x="4123283" y="5066590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</a:t>
            </a:r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별 불량률</a:t>
            </a:r>
          </a:p>
        </p:txBody>
      </p:sp>
      <p:sp>
        <p:nvSpPr>
          <p:cNvPr id="134" name="화살표: 아래쪽 133">
            <a:extLst>
              <a:ext uri="{FF2B5EF4-FFF2-40B4-BE49-F238E27FC236}">
                <a16:creationId xmlns:a16="http://schemas.microsoft.com/office/drawing/2014/main" id="{7E24BA85-61F3-47D9-A3ED-01382D00F09E}"/>
              </a:ext>
            </a:extLst>
          </p:cNvPr>
          <p:cNvSpPr/>
          <p:nvPr/>
        </p:nvSpPr>
        <p:spPr>
          <a:xfrm rot="16200000">
            <a:off x="6037222" y="3755881"/>
            <a:ext cx="499648" cy="505605"/>
          </a:xfrm>
          <a:prstGeom prst="downArrow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D53994-42BF-4DC0-8ECF-8594FFF2DEF8}"/>
              </a:ext>
            </a:extLst>
          </p:cNvPr>
          <p:cNvSpPr/>
          <p:nvPr/>
        </p:nvSpPr>
        <p:spPr>
          <a:xfrm>
            <a:off x="6682122" y="1953140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EBC2AFA9-1DB8-4D37-84B2-46D85468ACF2}"/>
              </a:ext>
            </a:extLst>
          </p:cNvPr>
          <p:cNvSpPr/>
          <p:nvPr/>
        </p:nvSpPr>
        <p:spPr>
          <a:xfrm>
            <a:off x="6818705" y="2253268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Lot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월 불량률 추세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확인을 통한 문제 상황 인식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7269B5-047A-4365-9ED1-B064473EE265}"/>
              </a:ext>
            </a:extLst>
          </p:cNvPr>
          <p:cNvSpPr txBox="1"/>
          <p:nvPr/>
        </p:nvSpPr>
        <p:spPr>
          <a:xfrm>
            <a:off x="6682120" y="1976268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패턴 분석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6684463-6BA3-4985-B64B-61AA93CEE071}"/>
              </a:ext>
            </a:extLst>
          </p:cNvPr>
          <p:cNvSpPr/>
          <p:nvPr/>
        </p:nvSpPr>
        <p:spPr>
          <a:xfrm>
            <a:off x="6682122" y="2843293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A8DF50A-5F99-4636-8099-C83FADBA1118}"/>
              </a:ext>
            </a:extLst>
          </p:cNvPr>
          <p:cNvSpPr/>
          <p:nvPr/>
        </p:nvSpPr>
        <p:spPr>
          <a:xfrm>
            <a:off x="6818705" y="3143421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작업시간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공정 파라미터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8DC809-0176-4B50-92ED-C5898C1680A6}"/>
              </a:ext>
            </a:extLst>
          </p:cNvPr>
          <p:cNvSpPr txBox="1"/>
          <p:nvPr/>
        </p:nvSpPr>
        <p:spPr>
          <a:xfrm>
            <a:off x="6682120" y="2866421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유의차 분석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A058AFC-1F40-4C79-882E-648283F9EA1A}"/>
              </a:ext>
            </a:extLst>
          </p:cNvPr>
          <p:cNvSpPr/>
          <p:nvPr/>
        </p:nvSpPr>
        <p:spPr>
          <a:xfrm>
            <a:off x="6675557" y="4617807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03C8AF0F-5500-40F1-AC37-D5A6C6A8B5CE}"/>
              </a:ext>
            </a:extLst>
          </p:cNvPr>
          <p:cNvSpPr/>
          <p:nvPr/>
        </p:nvSpPr>
        <p:spPr>
          <a:xfrm>
            <a:off x="6812140" y="4917935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최저 불량률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최적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경로 탐색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BEC8B4A-0A6A-4855-B450-EC3992C48BF1}"/>
              </a:ext>
            </a:extLst>
          </p:cNvPr>
          <p:cNvSpPr txBox="1"/>
          <p:nvPr/>
        </p:nvSpPr>
        <p:spPr>
          <a:xfrm>
            <a:off x="6675555" y="4640935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경로 탐색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9DDA44E-CD7B-4791-A83D-E3DF2EA2E01E}"/>
              </a:ext>
            </a:extLst>
          </p:cNvPr>
          <p:cNvSpPr/>
          <p:nvPr/>
        </p:nvSpPr>
        <p:spPr>
          <a:xfrm>
            <a:off x="6682122" y="5490878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E645E31-CA32-441F-A31B-9905ADCF3B8E}"/>
              </a:ext>
            </a:extLst>
          </p:cNvPr>
          <p:cNvSpPr/>
          <p:nvPr/>
        </p:nvSpPr>
        <p:spPr>
          <a:xfrm>
            <a:off x="6818705" y="5791006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파라미터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특성별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구분 및 분석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553F790-DA9D-4376-916A-84B40EE6CF39}"/>
              </a:ext>
            </a:extLst>
          </p:cNvPr>
          <p:cNvSpPr txBox="1"/>
          <p:nvPr/>
        </p:nvSpPr>
        <p:spPr>
          <a:xfrm>
            <a:off x="6682120" y="5514006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파라미터 분석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94ECBC8-6F64-4549-9B0F-CEC9EB86D541}"/>
              </a:ext>
            </a:extLst>
          </p:cNvPr>
          <p:cNvSpPr/>
          <p:nvPr/>
        </p:nvSpPr>
        <p:spPr>
          <a:xfrm>
            <a:off x="6675557" y="3732781"/>
            <a:ext cx="2035834" cy="781434"/>
          </a:xfrm>
          <a:prstGeom prst="rect">
            <a:avLst/>
          </a:prstGeom>
          <a:solidFill>
            <a:srgbClr val="00206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957A65F6-25D3-4275-ADC5-5FE695694FE8}"/>
              </a:ext>
            </a:extLst>
          </p:cNvPr>
          <p:cNvSpPr/>
          <p:nvPr/>
        </p:nvSpPr>
        <p:spPr>
          <a:xfrm>
            <a:off x="6812140" y="4032909"/>
            <a:ext cx="1784915" cy="3760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불량 주요 영향 인자 선정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28D28B8-E8D5-43DC-81AC-3993F10EB674}"/>
              </a:ext>
            </a:extLst>
          </p:cNvPr>
          <p:cNvSpPr txBox="1"/>
          <p:nvPr/>
        </p:nvSpPr>
        <p:spPr>
          <a:xfrm>
            <a:off x="6675555" y="3755909"/>
            <a:ext cx="20292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영향인자 선정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C1D8A9-92CD-474E-A56C-88A8F9CD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A66F667-38D4-497F-9FD4-62CD58EEC134}"/>
              </a:ext>
            </a:extLst>
          </p:cNvPr>
          <p:cNvSpPr txBox="1"/>
          <p:nvPr/>
        </p:nvSpPr>
        <p:spPr>
          <a:xfrm>
            <a:off x="4312101" y="3421774"/>
            <a:ext cx="4952589" cy="101566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ym typeface="Wingdings" panose="05000000000000000000" pitchFamily="2" charset="2"/>
              </a:rPr>
              <a:t>예로 </a:t>
            </a:r>
            <a:r>
              <a:rPr lang="en-US" altLang="ko-KR" sz="1200" dirty="0">
                <a:sym typeface="Wingdings" panose="05000000000000000000" pitchFamily="2" charset="2"/>
              </a:rPr>
              <a:t>“MFG_TAT_LOT“ </a:t>
            </a:r>
            <a:r>
              <a:rPr lang="ko-KR" altLang="en-US" sz="1200" dirty="0">
                <a:sym typeface="Wingdings" panose="05000000000000000000" pitchFamily="2" charset="2"/>
              </a:rPr>
              <a:t>정보는 중요하지 않습니다</a:t>
            </a:r>
            <a:r>
              <a:rPr lang="en-US" altLang="ko-KR" sz="1200" dirty="0">
                <a:sym typeface="Wingdings" panose="05000000000000000000" pitchFamily="2" charset="2"/>
              </a:rPr>
              <a:t>.(</a:t>
            </a:r>
            <a:r>
              <a:rPr lang="ko-KR" altLang="en-US" sz="1200" dirty="0">
                <a:sym typeface="Wingdings" panose="05000000000000000000" pitchFamily="2" charset="2"/>
              </a:rPr>
              <a:t>데이터 이름은 다르게 부여할 수 있음</a:t>
            </a:r>
            <a:r>
              <a:rPr lang="en-US" altLang="ko-KR" sz="1200" dirty="0">
                <a:sym typeface="Wingdings" panose="05000000000000000000" pitchFamily="2" charset="2"/>
              </a:rPr>
              <a:t>)</a:t>
            </a:r>
            <a:r>
              <a:rPr lang="ko-KR" altLang="en-US" sz="1200" dirty="0">
                <a:sym typeface="Wingdings" panose="05000000000000000000" pitchFamily="2" charset="2"/>
              </a:rPr>
              <a:t>생략 가능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en-US" altLang="ko-KR" sz="1200" dirty="0">
                <a:sym typeface="Wingdings" panose="05000000000000000000" pitchFamily="2" charset="2"/>
              </a:rPr>
              <a:t>-.</a:t>
            </a:r>
            <a:r>
              <a:rPr lang="ko-KR" altLang="en-US" sz="1200" dirty="0">
                <a:sym typeface="Wingdings" panose="05000000000000000000" pitchFamily="2" charset="2"/>
              </a:rPr>
              <a:t>분석의 시작은 </a:t>
            </a:r>
            <a:r>
              <a:rPr lang="en-US" altLang="ko-KR" sz="1200" dirty="0">
                <a:sym typeface="Wingdings" panose="05000000000000000000" pitchFamily="2" charset="2"/>
              </a:rPr>
              <a:t>lot/</a:t>
            </a:r>
            <a:r>
              <a:rPr lang="ko-KR" altLang="en-US" sz="1200" dirty="0">
                <a:sym typeface="Wingdings" panose="05000000000000000000" pitchFamily="2" charset="2"/>
              </a:rPr>
              <a:t>일별</a:t>
            </a:r>
            <a:r>
              <a:rPr lang="en-US" altLang="ko-KR" sz="1200" dirty="0">
                <a:sym typeface="Wingdings" panose="05000000000000000000" pitchFamily="2" charset="2"/>
              </a:rPr>
              <a:t>/</a:t>
            </a:r>
            <a:r>
              <a:rPr lang="ko-KR" altLang="en-US" sz="1200" dirty="0">
                <a:sym typeface="Wingdings" panose="05000000000000000000" pitchFamily="2" charset="2"/>
              </a:rPr>
              <a:t>월별 불량률 현황 파악에서</a:t>
            </a:r>
            <a:r>
              <a:rPr lang="en-US" altLang="ko-KR" sz="1200" dirty="0">
                <a:sym typeface="Wingdings" panose="05000000000000000000" pitchFamily="2" charset="2"/>
              </a:rPr>
              <a:t>…</a:t>
            </a:r>
          </a:p>
          <a:p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ym typeface="Wingdings" panose="05000000000000000000" pitchFamily="2" charset="2"/>
              </a:rPr>
              <a:t>설명 </a:t>
            </a:r>
            <a:r>
              <a:rPr lang="en-US" altLang="ko-KR" sz="1200" dirty="0">
                <a:sym typeface="Wingdings" panose="05000000000000000000" pitchFamily="2" charset="2"/>
              </a:rPr>
              <a:t>box </a:t>
            </a:r>
            <a:r>
              <a:rPr lang="ko-KR" altLang="en-US" sz="1200" dirty="0">
                <a:sym typeface="Wingdings" panose="05000000000000000000" pitchFamily="2" charset="2"/>
              </a:rPr>
              <a:t>순서를 변경하는 것이 좋을 듯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endParaRPr lang="ko-KR" altLang="en-US" sz="1200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BD26129-A472-4B97-A784-08DB15F93874}"/>
              </a:ext>
            </a:extLst>
          </p:cNvPr>
          <p:cNvSpPr/>
          <p:nvPr/>
        </p:nvSpPr>
        <p:spPr>
          <a:xfrm>
            <a:off x="3937656" y="747787"/>
            <a:ext cx="1659429" cy="127314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8891C85-A803-4176-873B-037EFAE838E8}"/>
              </a:ext>
            </a:extLst>
          </p:cNvPr>
          <p:cNvSpPr txBox="1"/>
          <p:nvPr/>
        </p:nvSpPr>
        <p:spPr>
          <a:xfrm>
            <a:off x="3937654" y="1037077"/>
            <a:ext cx="1659429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MFG_TAT_LOT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72EAE67-0606-47AF-9865-5F01C19209E3}"/>
              </a:ext>
            </a:extLst>
          </p:cNvPr>
          <p:cNvSpPr txBox="1"/>
          <p:nvPr/>
        </p:nvSpPr>
        <p:spPr>
          <a:xfrm>
            <a:off x="3937655" y="770916"/>
            <a:ext cx="165942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Lot/</a:t>
            </a:r>
            <a:r>
              <a:rPr lang="ko-KR" altLang="en-US" sz="1200" dirty="0">
                <a:solidFill>
                  <a:srgbClr val="FF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일별 불량률</a:t>
            </a:r>
          </a:p>
        </p:txBody>
      </p:sp>
    </p:spTree>
    <p:extLst>
      <p:ext uri="{BB962C8B-B14F-4D97-AF65-F5344CB8AC3E}">
        <p14:creationId xmlns:p14="http://schemas.microsoft.com/office/powerpoint/2010/main" val="419192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146B2A-4544-4BF9-AA04-5642C49C92CE}"/>
              </a:ext>
            </a:extLst>
          </p:cNvPr>
          <p:cNvSpPr/>
          <p:nvPr/>
        </p:nvSpPr>
        <p:spPr>
          <a:xfrm>
            <a:off x="389789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2E3E4F-E52F-4D87-84D4-1E7728E0229C}"/>
              </a:ext>
            </a:extLst>
          </p:cNvPr>
          <p:cNvSpPr/>
          <p:nvPr/>
        </p:nvSpPr>
        <p:spPr>
          <a:xfrm>
            <a:off x="5080641" y="1597665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794EF7-BE01-4116-91E8-8A01FDCDAE80}"/>
              </a:ext>
            </a:extLst>
          </p:cNvPr>
          <p:cNvSpPr/>
          <p:nvPr/>
        </p:nvSpPr>
        <p:spPr>
          <a:xfrm rot="10800000" flipH="1">
            <a:off x="5144167" y="1653035"/>
            <a:ext cx="4309535" cy="47571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42A574-E0D8-4A62-9D2C-15C79820C619}"/>
              </a:ext>
            </a:extLst>
          </p:cNvPr>
          <p:cNvSpPr/>
          <p:nvPr/>
        </p:nvSpPr>
        <p:spPr>
          <a:xfrm rot="10800000" flipH="1">
            <a:off x="459312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516363-E863-44E3-B471-682668D82425}"/>
              </a:ext>
            </a:extLst>
          </p:cNvPr>
          <p:cNvSpPr/>
          <p:nvPr/>
        </p:nvSpPr>
        <p:spPr>
          <a:xfrm rot="10800000" flipH="1">
            <a:off x="464070" y="1670287"/>
            <a:ext cx="4309534" cy="24201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82CA5AC-64E7-428F-B999-6A0FE06F6F77}"/>
              </a:ext>
            </a:extLst>
          </p:cNvPr>
          <p:cNvSpPr/>
          <p:nvPr/>
        </p:nvSpPr>
        <p:spPr>
          <a:xfrm>
            <a:off x="391761" y="1205929"/>
            <a:ext cx="3627346" cy="39173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공정 설비 차이에 의한 불량 발생 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1A13A7-831F-4DCC-8C26-931097B2F285}"/>
              </a:ext>
            </a:extLst>
          </p:cNvPr>
          <p:cNvSpPr txBox="1"/>
          <p:nvPr/>
        </p:nvSpPr>
        <p:spPr>
          <a:xfrm>
            <a:off x="383360" y="1699802"/>
            <a:ext cx="5018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카이제곱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검정을 통한 설비와 불량 간의 유의차 분석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317E5F2-0DB4-4E11-B080-ABE6395B8863}"/>
              </a:ext>
            </a:extLst>
          </p:cNvPr>
          <p:cNvSpPr>
            <a:spLocks noGrp="1"/>
          </p:cNvSpPr>
          <p:nvPr/>
        </p:nvSpPr>
        <p:spPr>
          <a:xfrm>
            <a:off x="527105" y="4476795"/>
            <a:ext cx="4309536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DE0CFC-284B-4B4C-A51B-20F204C741BB}"/>
              </a:ext>
            </a:extLst>
          </p:cNvPr>
          <p:cNvSpPr txBox="1"/>
          <p:nvPr/>
        </p:nvSpPr>
        <p:spPr>
          <a:xfrm>
            <a:off x="5158597" y="1699802"/>
            <a:ext cx="4357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로지스틱 회귀분석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의사결정나무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랜덤 포레스트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그래디언트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부스팅을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통한 주요 설비 탐색</a:t>
            </a:r>
          </a:p>
        </p:txBody>
      </p:sp>
      <p:graphicFrame>
        <p:nvGraphicFramePr>
          <p:cNvPr id="32" name="표 7">
            <a:extLst>
              <a:ext uri="{FF2B5EF4-FFF2-40B4-BE49-F238E27FC236}">
                <a16:creationId xmlns:a16="http://schemas.microsoft.com/office/drawing/2014/main" id="{668671F2-DE10-4F18-9949-27510DC66B3A}"/>
              </a:ext>
            </a:extLst>
          </p:cNvPr>
          <p:cNvGraphicFramePr>
            <a:graphicFrameLocks noGrp="1"/>
          </p:cNvGraphicFramePr>
          <p:nvPr/>
        </p:nvGraphicFramePr>
        <p:xfrm>
          <a:off x="602802" y="2359221"/>
          <a:ext cx="2216990" cy="157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95">
                  <a:extLst>
                    <a:ext uri="{9D8B030D-6E8A-4147-A177-3AD203B41FA5}">
                      <a16:colId xmlns:a16="http://schemas.microsoft.com/office/drawing/2014/main" val="1219523437"/>
                    </a:ext>
                  </a:extLst>
                </a:gridCol>
                <a:gridCol w="1108495">
                  <a:extLst>
                    <a:ext uri="{9D8B030D-6E8A-4147-A177-3AD203B41FA5}">
                      <a16:colId xmlns:a16="http://schemas.microsoft.com/office/drawing/2014/main" val="1859486436"/>
                    </a:ext>
                  </a:extLst>
                </a:gridCol>
              </a:tblGrid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설비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P-value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228104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 RTD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998640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BUS </a:t>
                      </a:r>
                      <a:r>
                        <a:rPr lang="ko-KR" altLang="en-US" sz="1100" dirty="0"/>
                        <a:t>현상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0.06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02571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952402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G </a:t>
                      </a:r>
                      <a:r>
                        <a:rPr lang="ko-KR" altLang="en-US" sz="1100" dirty="0"/>
                        <a:t>건조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0.07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123469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0.07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407424"/>
                  </a:ext>
                </a:extLst>
              </a:tr>
            </a:tbl>
          </a:graphicData>
        </a:graphic>
      </p:graphicFrame>
      <p:sp>
        <p:nvSpPr>
          <p:cNvPr id="33" name="제목 1">
            <a:extLst>
              <a:ext uri="{FF2B5EF4-FFF2-40B4-BE49-F238E27FC236}">
                <a16:creationId xmlns:a16="http://schemas.microsoft.com/office/drawing/2014/main" id="{55F2318F-F0F0-4712-B4FF-063FF3D397CA}"/>
              </a:ext>
            </a:extLst>
          </p:cNvPr>
          <p:cNvSpPr>
            <a:spLocks noGrp="1"/>
          </p:cNvSpPr>
          <p:nvPr/>
        </p:nvSpPr>
        <p:spPr>
          <a:xfrm>
            <a:off x="2824595" y="2191893"/>
            <a:ext cx="20922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유의수준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0.1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기준으로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설비와 불량 간의 연관성 있는 공정 도출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유의한 설비의 공정을 중점으로 불량 발생 원인 및 최적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최악 조건 분석 예정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54B24C-B3C5-464D-BBC4-63E15EA8EC21}"/>
              </a:ext>
            </a:extLst>
          </p:cNvPr>
          <p:cNvGrpSpPr/>
          <p:nvPr/>
        </p:nvGrpSpPr>
        <p:grpSpPr>
          <a:xfrm>
            <a:off x="5200939" y="2306304"/>
            <a:ext cx="2300095" cy="1773511"/>
            <a:chOff x="450687" y="4576171"/>
            <a:chExt cx="2300095" cy="1773511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5CD878C-4B69-4F9F-9EDC-A32005F08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922" t="1984" r="4203" b="5190"/>
            <a:stretch/>
          </p:blipFill>
          <p:spPr>
            <a:xfrm>
              <a:off x="497893" y="4576171"/>
              <a:ext cx="2252889" cy="1773511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46A4DFC-9B03-4532-8D4B-8D849C43C17D}"/>
                </a:ext>
              </a:extLst>
            </p:cNvPr>
            <p:cNvSpPr/>
            <p:nvPr/>
          </p:nvSpPr>
          <p:spPr>
            <a:xfrm>
              <a:off x="543465" y="5408762"/>
              <a:ext cx="1302590" cy="11861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0AF8DB1-BF51-4E11-A15A-E78E057305DC}"/>
                </a:ext>
              </a:extLst>
            </p:cNvPr>
            <p:cNvSpPr/>
            <p:nvPr/>
          </p:nvSpPr>
          <p:spPr>
            <a:xfrm>
              <a:off x="450687" y="5247790"/>
              <a:ext cx="121058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MC_4DIELEC_1FIRE 3</a:t>
              </a:r>
              <a:r>
                <a:rPr lang="ko-KR" altLang="en-US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호기</a:t>
              </a:r>
              <a:endParaRPr lang="en-US" altLang="ko-KR" sz="7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9" name="제목 1">
            <a:extLst>
              <a:ext uri="{FF2B5EF4-FFF2-40B4-BE49-F238E27FC236}">
                <a16:creationId xmlns:a16="http://schemas.microsoft.com/office/drawing/2014/main" id="{F45E4682-C000-45EB-B80E-8C721B6957C8}"/>
              </a:ext>
            </a:extLst>
          </p:cNvPr>
          <p:cNvSpPr>
            <a:spLocks noGrp="1"/>
          </p:cNvSpPr>
          <p:nvPr/>
        </p:nvSpPr>
        <p:spPr>
          <a:xfrm>
            <a:off x="7470474" y="2268416"/>
            <a:ext cx="2005962" cy="28367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 영향력이 가장 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특히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호기의 불량 발생이 가장 낮음을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확인함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변수중요도 상위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개를 살펴본 결과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b="1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설비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공통적인 주요 변수로 도출됨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공정의 설비를 중점적으로 분석하여 정확한 불량 원인 도출 예정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40" name="표 7">
            <a:extLst>
              <a:ext uri="{FF2B5EF4-FFF2-40B4-BE49-F238E27FC236}">
                <a16:creationId xmlns:a16="http://schemas.microsoft.com/office/drawing/2014/main" id="{E986CBE0-0355-475B-9BA5-97A0B9C46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10051"/>
              </p:ext>
            </p:extLst>
          </p:nvPr>
        </p:nvGraphicFramePr>
        <p:xfrm>
          <a:off x="5291534" y="4858583"/>
          <a:ext cx="3975129" cy="12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043">
                  <a:extLst>
                    <a:ext uri="{9D8B030D-6E8A-4147-A177-3AD203B41FA5}">
                      <a16:colId xmlns:a16="http://schemas.microsoft.com/office/drawing/2014/main" val="879808542"/>
                    </a:ext>
                  </a:extLst>
                </a:gridCol>
                <a:gridCol w="1325043">
                  <a:extLst>
                    <a:ext uri="{9D8B030D-6E8A-4147-A177-3AD203B41FA5}">
                      <a16:colId xmlns:a16="http://schemas.microsoft.com/office/drawing/2014/main" val="1847072093"/>
                    </a:ext>
                  </a:extLst>
                </a:gridCol>
                <a:gridCol w="1325043">
                  <a:extLst>
                    <a:ext uri="{9D8B030D-6E8A-4147-A177-3AD203B41FA5}">
                      <a16:colId xmlns:a16="http://schemas.microsoft.com/office/drawing/2014/main" val="1517246309"/>
                    </a:ext>
                  </a:extLst>
                </a:gridCol>
              </a:tblGrid>
              <a:tr h="2246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GB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18657"/>
                  </a:ext>
                </a:extLst>
              </a:tr>
              <a:tr h="272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소성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 </a:t>
                      </a:r>
                      <a:r>
                        <a:rPr lang="ko-KR" altLang="en-US" sz="1100" dirty="0" err="1"/>
                        <a:t>노광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647"/>
                  </a:ext>
                </a:extLst>
              </a:tr>
              <a:tr h="2728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BLACK </a:t>
                      </a:r>
                      <a:r>
                        <a:rPr lang="ko-KR" altLang="en-US" sz="1100" dirty="0"/>
                        <a:t>인쇄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231551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G dispenser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MGO 1</a:t>
                      </a:r>
                      <a:r>
                        <a:rPr lang="ko-KR" altLang="en-US" sz="1100" dirty="0"/>
                        <a:t>호기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769553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C46C9C-85CB-426E-B97A-83E74A07E1D6}"/>
              </a:ext>
            </a:extLst>
          </p:cNvPr>
          <p:cNvSpPr/>
          <p:nvPr/>
        </p:nvSpPr>
        <p:spPr>
          <a:xfrm rot="10800000" flipH="1">
            <a:off x="459312" y="4180239"/>
            <a:ext cx="4309535" cy="22472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855C02-C6D7-4CC0-9AB7-44618C53A7F1}"/>
              </a:ext>
            </a:extLst>
          </p:cNvPr>
          <p:cNvSpPr txBox="1"/>
          <p:nvPr/>
        </p:nvSpPr>
        <p:spPr>
          <a:xfrm>
            <a:off x="415989" y="4223370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r>
              <a:rPr lang="en-US" altLang="ko-KR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 </a:t>
            </a:r>
            <a:r>
              <a:rPr lang="ko-KR" altLang="en-US" sz="14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분산분석을 통한 주요 설비별 불량률 차이의 유의성 검정</a:t>
            </a:r>
            <a:endParaRPr lang="ko-KR" altLang="en-US" sz="14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BB9AE92D-C693-4860-80EF-AEF1F7B0D669}"/>
              </a:ext>
            </a:extLst>
          </p:cNvPr>
          <p:cNvSpPr>
            <a:spLocks noGrp="1"/>
          </p:cNvSpPr>
          <p:nvPr/>
        </p:nvSpPr>
        <p:spPr>
          <a:xfrm>
            <a:off x="527105" y="4476795"/>
            <a:ext cx="4309536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3F241822-90B1-4545-9196-A14EDFEACB5F}"/>
              </a:ext>
            </a:extLst>
          </p:cNvPr>
          <p:cNvSpPr>
            <a:spLocks noGrp="1"/>
          </p:cNvSpPr>
          <p:nvPr/>
        </p:nvSpPr>
        <p:spPr>
          <a:xfrm>
            <a:off x="2824596" y="4528779"/>
            <a:ext cx="1944252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분산분석으로 도출된 설비 차이에 의한 평균 불량률 차이 분석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설비 호기에 의한 불량률 차이 유의함 확인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설비의 공정 세부 분석을 결정</a:t>
            </a:r>
            <a:endParaRPr lang="en-US" altLang="ko-KR" sz="11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46" name="표 7">
            <a:extLst>
              <a:ext uri="{FF2B5EF4-FFF2-40B4-BE49-F238E27FC236}">
                <a16:creationId xmlns:a16="http://schemas.microsoft.com/office/drawing/2014/main" id="{BE51069B-EAA1-4129-9FF0-7C0A55D6C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733258"/>
              </p:ext>
            </p:extLst>
          </p:nvPr>
        </p:nvGraphicFramePr>
        <p:xfrm>
          <a:off x="602802" y="4595417"/>
          <a:ext cx="2216990" cy="157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95">
                  <a:extLst>
                    <a:ext uri="{9D8B030D-6E8A-4147-A177-3AD203B41FA5}">
                      <a16:colId xmlns:a16="http://schemas.microsoft.com/office/drawing/2014/main" val="1219523437"/>
                    </a:ext>
                  </a:extLst>
                </a:gridCol>
                <a:gridCol w="1108495">
                  <a:extLst>
                    <a:ext uri="{9D8B030D-6E8A-4147-A177-3AD203B41FA5}">
                      <a16:colId xmlns:a16="http://schemas.microsoft.com/office/drawing/2014/main" val="1859486436"/>
                    </a:ext>
                  </a:extLst>
                </a:gridCol>
              </a:tblGrid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설비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P-value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228104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 RTD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0.006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998640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BUS </a:t>
                      </a:r>
                      <a:r>
                        <a:rPr lang="ko-KR" altLang="en-US" sz="1100" dirty="0"/>
                        <a:t>현상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0.02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02571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0.001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952402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G </a:t>
                      </a:r>
                      <a:r>
                        <a:rPr lang="ko-KR" altLang="en-US" sz="1100" dirty="0"/>
                        <a:t>건조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0.05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123469"/>
                  </a:ext>
                </a:extLst>
              </a:tr>
              <a:tr h="261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0.03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407424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E6016EDF-8F6F-48DE-8816-F517F399F98D}"/>
              </a:ext>
            </a:extLst>
          </p:cNvPr>
          <p:cNvSpPr/>
          <p:nvPr/>
        </p:nvSpPr>
        <p:spPr>
          <a:xfrm>
            <a:off x="464069" y="6188606"/>
            <a:ext cx="25923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&lt;</a:t>
            </a:r>
            <a:r>
              <a:rPr lang="ko-KR" altLang="en-US" sz="9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 차이에 의한 불량률 차이의 유의성 검정 결과</a:t>
            </a:r>
            <a:r>
              <a:rPr lang="en-US" altLang="ko-KR" sz="90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&gt;</a:t>
            </a:r>
            <a:endParaRPr lang="ko-KR" altLang="en-US" sz="90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610D91-72AD-4E93-B3FF-83B983C89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8DBFE5-8F8E-484C-9723-1337BD32C866}"/>
              </a:ext>
            </a:extLst>
          </p:cNvPr>
          <p:cNvSpPr txBox="1"/>
          <p:nvPr/>
        </p:nvSpPr>
        <p:spPr>
          <a:xfrm>
            <a:off x="2801348" y="2105512"/>
            <a:ext cx="1863233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ym typeface="Wingdings" panose="05000000000000000000" pitchFamily="2" charset="2"/>
              </a:rPr>
              <a:t>이 부분에는 방법에 대한 기술이 아닌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결과에 대한 해석으로 정리하세요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  <a:endParaRPr lang="ko-KR" alt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39FEA2-33B8-477B-A852-D080A847C47F}"/>
              </a:ext>
            </a:extLst>
          </p:cNvPr>
          <p:cNvSpPr txBox="1"/>
          <p:nvPr/>
        </p:nvSpPr>
        <p:spPr>
          <a:xfrm>
            <a:off x="2397538" y="-110629"/>
            <a:ext cx="6623373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ym typeface="Wingdings" panose="05000000000000000000" pitchFamily="2" charset="2"/>
              </a:rPr>
              <a:t>해당 분석은 </a:t>
            </a:r>
            <a:r>
              <a:rPr lang="en-US" altLang="ko-KR" sz="1200" dirty="0">
                <a:sym typeface="Wingdings" panose="05000000000000000000" pitchFamily="2" charset="2"/>
              </a:rPr>
              <a:t>“</a:t>
            </a:r>
            <a:r>
              <a:rPr lang="ko-KR" altLang="en-US" sz="1200" dirty="0">
                <a:sym typeface="Wingdings" panose="05000000000000000000" pitchFamily="2" charset="2"/>
              </a:rPr>
              <a:t>작업시간 차이에 의한 </a:t>
            </a:r>
            <a:r>
              <a:rPr lang="en-US" altLang="ko-KR" sz="1200" dirty="0">
                <a:sym typeface="Wingdings" panose="05000000000000000000" pitchFamily="2" charset="2"/>
              </a:rPr>
              <a:t>..” </a:t>
            </a:r>
            <a:r>
              <a:rPr lang="ko-KR" altLang="en-US" sz="1200" dirty="0">
                <a:sym typeface="Wingdings" panose="05000000000000000000" pitchFamily="2" charset="2"/>
              </a:rPr>
              <a:t>이 아님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C8F6F4-AB97-405D-9AD8-895D21695B9F}"/>
              </a:ext>
            </a:extLst>
          </p:cNvPr>
          <p:cNvSpPr txBox="1"/>
          <p:nvPr/>
        </p:nvSpPr>
        <p:spPr>
          <a:xfrm>
            <a:off x="5138524" y="6053208"/>
            <a:ext cx="4240371" cy="101566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fontAlgn="t" latinLnBrk="1"/>
            <a:r>
              <a:rPr lang="en-US" altLang="ko-KR" sz="1200" dirty="0">
                <a:sym typeface="Wingdings" panose="05000000000000000000" pitchFamily="2" charset="2"/>
              </a:rPr>
              <a:t>DT </a:t>
            </a:r>
            <a:r>
              <a:rPr lang="ko-KR" altLang="en-US" sz="1200" dirty="0">
                <a:sym typeface="Wingdings" panose="05000000000000000000" pitchFamily="2" charset="2"/>
              </a:rPr>
              <a:t>등의 기법은 범주형 변수를 </a:t>
            </a:r>
            <a:r>
              <a:rPr lang="en-US" altLang="ko-KR" sz="1200" dirty="0">
                <a:sym typeface="Wingdings" panose="05000000000000000000" pitchFamily="2" charset="2"/>
              </a:rPr>
              <a:t>dummy</a:t>
            </a:r>
            <a:r>
              <a:rPr lang="ko-KR" altLang="en-US" sz="1200" dirty="0">
                <a:sym typeface="Wingdings" panose="05000000000000000000" pitchFamily="2" charset="2"/>
              </a:rPr>
              <a:t>변환하기 때문에 </a:t>
            </a:r>
            <a:r>
              <a:rPr lang="en-US" altLang="ko-KR" sz="1200" dirty="0">
                <a:sym typeface="Wingdings" panose="05000000000000000000" pitchFamily="2" charset="2"/>
              </a:rPr>
              <a:t>“</a:t>
            </a:r>
            <a:r>
              <a:rPr lang="ko-KR" altLang="ko-KR" sz="1200" dirty="0">
                <a:latin typeface="Calibri" panose="020F0502020204030204" pitchFamily="34" charset="0"/>
              </a:rPr>
              <a:t>유전체 소성 </a:t>
            </a:r>
            <a:r>
              <a:rPr lang="en-US" altLang="ko-KR" sz="1200" dirty="0">
                <a:latin typeface="Calibri" panose="020F0502020204030204" pitchFamily="34" charset="0"/>
              </a:rPr>
              <a:t>2</a:t>
            </a:r>
            <a:r>
              <a:rPr lang="ko-KR" altLang="ko-KR" sz="1200" dirty="0">
                <a:latin typeface="Calibri" panose="020F0502020204030204" pitchFamily="34" charset="0"/>
              </a:rPr>
              <a:t>호기</a:t>
            </a:r>
            <a:r>
              <a:rPr lang="en-US" altLang="ko-KR" sz="1200" dirty="0">
                <a:latin typeface="Calibri" panose="020F0502020204030204" pitchFamily="34" charset="0"/>
              </a:rPr>
              <a:t>,</a:t>
            </a:r>
            <a:r>
              <a:rPr lang="ko-KR" altLang="ko-KR" sz="1200" dirty="0">
                <a:latin typeface="Calibri" panose="020F0502020204030204" pitchFamily="34" charset="0"/>
              </a:rPr>
              <a:t>유전체 소성 </a:t>
            </a:r>
            <a:r>
              <a:rPr lang="en-US" altLang="ko-KR" sz="1200" dirty="0">
                <a:latin typeface="Calibri" panose="020F0502020204030204" pitchFamily="34" charset="0"/>
              </a:rPr>
              <a:t>3</a:t>
            </a:r>
            <a:r>
              <a:rPr lang="ko-KR" altLang="ko-KR" sz="1200" dirty="0">
                <a:latin typeface="Calibri" panose="020F0502020204030204" pitchFamily="34" charset="0"/>
              </a:rPr>
              <a:t>호기</a:t>
            </a:r>
            <a:r>
              <a:rPr lang="en-US" altLang="ko-KR" sz="1200" dirty="0">
                <a:latin typeface="Calibri" panose="020F0502020204030204" pitchFamily="34" charset="0"/>
              </a:rPr>
              <a:t>” </a:t>
            </a:r>
            <a:r>
              <a:rPr lang="ko-KR" altLang="en-US" sz="1200" dirty="0">
                <a:latin typeface="Calibri" panose="020F0502020204030204" pitchFamily="34" charset="0"/>
              </a:rPr>
              <a:t>로 구분되어 나옴 </a:t>
            </a:r>
            <a:r>
              <a:rPr lang="en-US" altLang="ko-KR" sz="1200" dirty="0">
                <a:latin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200" dirty="0">
                <a:latin typeface="Calibri" panose="020F0502020204030204" pitchFamily="34" charset="0"/>
                <a:sym typeface="Wingdings" panose="05000000000000000000" pitchFamily="2" charset="2"/>
              </a:rPr>
              <a:t>해석은</a:t>
            </a:r>
            <a:endParaRPr lang="en-US" altLang="ko-KR" sz="1200" dirty="0">
              <a:latin typeface="Calibri" panose="020F0502020204030204" pitchFamily="34" charset="0"/>
              <a:sym typeface="Wingdings" panose="05000000000000000000" pitchFamily="2" charset="2"/>
            </a:endParaRPr>
          </a:p>
          <a:p>
            <a:pPr fontAlgn="t" latinLnBrk="1"/>
            <a:r>
              <a:rPr lang="en-US" altLang="ko-KR" sz="1200" dirty="0">
                <a:latin typeface="Calibri" panose="020F0502020204030204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1200" dirty="0">
                <a:latin typeface="Calibri" panose="020F0502020204030204" pitchFamily="34" charset="0"/>
                <a:sym typeface="Wingdings" panose="05000000000000000000" pitchFamily="2" charset="2"/>
              </a:rPr>
              <a:t>유전체 소성 설비에 의해 차이 발생</a:t>
            </a:r>
            <a:r>
              <a:rPr lang="en-US" altLang="ko-KR" sz="1200" dirty="0">
                <a:latin typeface="Calibri" panose="020F0502020204030204" pitchFamily="34" charset="0"/>
                <a:sym typeface="Wingdings" panose="05000000000000000000" pitchFamily="2" charset="2"/>
              </a:rPr>
              <a:t>” “</a:t>
            </a:r>
            <a:r>
              <a:rPr lang="ko-KR" altLang="en-US" sz="1200" dirty="0">
                <a:latin typeface="Calibri" panose="020F0502020204030204" pitchFamily="34" charset="0"/>
                <a:sym typeface="Wingdings" panose="05000000000000000000" pitchFamily="2" charset="2"/>
              </a:rPr>
              <a:t>유전체 소성 공정</a:t>
            </a:r>
            <a:r>
              <a:rPr lang="en-US" altLang="ko-KR" sz="1200" dirty="0">
                <a:latin typeface="Calibri" panose="020F0502020204030204" pitchFamily="34" charset="0"/>
                <a:sym typeface="Wingdings" panose="05000000000000000000" pitchFamily="2" charset="2"/>
              </a:rPr>
              <a:t>/</a:t>
            </a:r>
            <a:r>
              <a:rPr lang="ko-KR" altLang="en-US" sz="1200" dirty="0">
                <a:latin typeface="Calibri" panose="020F0502020204030204" pitchFamily="34" charset="0"/>
                <a:sym typeface="Wingdings" panose="05000000000000000000" pitchFamily="2" charset="2"/>
              </a:rPr>
              <a:t>설비 유의</a:t>
            </a:r>
            <a:r>
              <a:rPr lang="en-US" altLang="ko-KR" sz="1200" dirty="0">
                <a:latin typeface="Calibri" panose="020F0502020204030204" pitchFamily="34" charset="0"/>
                <a:sym typeface="Wingdings" panose="05000000000000000000" pitchFamily="2" charset="2"/>
              </a:rPr>
              <a:t>!! </a:t>
            </a:r>
            <a:r>
              <a:rPr lang="ko-KR" altLang="en-US" sz="1200" dirty="0">
                <a:latin typeface="Calibri" panose="020F0502020204030204" pitchFamily="34" charset="0"/>
                <a:sym typeface="Wingdings" panose="05000000000000000000" pitchFamily="2" charset="2"/>
              </a:rPr>
              <a:t>이런 식으로 진행하면 됩니다</a:t>
            </a:r>
            <a:r>
              <a:rPr lang="en-US" altLang="ko-KR" sz="1200" dirty="0">
                <a:latin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ko-KR" altLang="ko-KR" sz="2000" dirty="0">
              <a:latin typeface="Arial" panose="020B0604020202020204" pitchFamily="34" charset="0"/>
            </a:endParaRPr>
          </a:p>
          <a:p>
            <a:r>
              <a:rPr lang="ko-KR" altLang="en-US" sz="1200" dirty="0">
                <a:sym typeface="Wingdings" panose="05000000000000000000" pitchFamily="2" charset="2"/>
              </a:rPr>
              <a:t> 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94DA85-1AD4-4DDD-8B25-04E55F4BF9C2}"/>
              </a:ext>
            </a:extLst>
          </p:cNvPr>
          <p:cNvSpPr txBox="1"/>
          <p:nvPr/>
        </p:nvSpPr>
        <p:spPr>
          <a:xfrm>
            <a:off x="1768954" y="4288725"/>
            <a:ext cx="6623373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ym typeface="Wingdings" panose="05000000000000000000" pitchFamily="2" charset="2"/>
              </a:rPr>
              <a:t>3</a:t>
            </a:r>
            <a:r>
              <a:rPr lang="ko-KR" altLang="en-US" sz="1200" dirty="0">
                <a:sym typeface="Wingdings" panose="05000000000000000000" pitchFamily="2" charset="2"/>
              </a:rPr>
              <a:t>가지 분석이 동일한 결과를 제시하고 있음 </a:t>
            </a:r>
            <a:r>
              <a:rPr lang="en-US" altLang="ko-KR" sz="1200" dirty="0"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sym typeface="Wingdings" panose="05000000000000000000" pitchFamily="2" charset="2"/>
              </a:rPr>
              <a:t>잘 요약해서 정리하면 좋을 듯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200" dirty="0">
                <a:sym typeface="Wingdings" panose="05000000000000000000" pitchFamily="2" charset="2"/>
              </a:rPr>
              <a:t>추가로 유전 소성</a:t>
            </a:r>
            <a:r>
              <a:rPr lang="en-US" altLang="ko-KR" sz="1200" dirty="0">
                <a:sym typeface="Wingdings" panose="05000000000000000000" pitchFamily="2" charset="2"/>
              </a:rPr>
              <a:t>/AG RTD</a:t>
            </a:r>
            <a:r>
              <a:rPr lang="ko-KR" altLang="en-US" sz="1200" dirty="0">
                <a:sym typeface="Wingdings" panose="05000000000000000000" pitchFamily="2" charset="2"/>
              </a:rPr>
              <a:t> </a:t>
            </a:r>
            <a:r>
              <a:rPr lang="ko-KR" altLang="en-US" sz="1200" dirty="0" err="1">
                <a:sym typeface="Wingdings" panose="05000000000000000000" pitchFamily="2" charset="2"/>
              </a:rPr>
              <a:t>설비별</a:t>
            </a:r>
            <a:r>
              <a:rPr lang="ko-KR" altLang="en-US" sz="1200" dirty="0">
                <a:sym typeface="Wingdings" panose="05000000000000000000" pitchFamily="2" charset="2"/>
              </a:rPr>
              <a:t> 불량</a:t>
            </a:r>
            <a:r>
              <a:rPr lang="en-US" altLang="ko-KR" sz="1200" dirty="0">
                <a:sym typeface="Wingdings" panose="05000000000000000000" pitchFamily="2" charset="2"/>
              </a:rPr>
              <a:t>(</a:t>
            </a:r>
            <a:r>
              <a:rPr lang="ko-KR" altLang="en-US" sz="1200" dirty="0" err="1">
                <a:sym typeface="Wingdings" panose="05000000000000000000" pitchFamily="2" charset="2"/>
              </a:rPr>
              <a:t>교차도표</a:t>
            </a:r>
            <a:r>
              <a:rPr lang="en-US" altLang="ko-KR" sz="1200" dirty="0">
                <a:sym typeface="Wingdings" panose="05000000000000000000" pitchFamily="2" charset="2"/>
              </a:rPr>
              <a:t>), </a:t>
            </a:r>
            <a:r>
              <a:rPr lang="ko-KR" altLang="en-US" sz="1200" dirty="0">
                <a:sym typeface="Wingdings" panose="05000000000000000000" pitchFamily="2" charset="2"/>
              </a:rPr>
              <a:t>불량률</a:t>
            </a:r>
            <a:r>
              <a:rPr lang="en-US" altLang="ko-KR" sz="1200" dirty="0">
                <a:sym typeface="Wingdings" panose="05000000000000000000" pitchFamily="2" charset="2"/>
              </a:rPr>
              <a:t>(</a:t>
            </a:r>
            <a:r>
              <a:rPr lang="ko-KR" altLang="en-US" sz="1200" dirty="0">
                <a:sym typeface="Wingdings" panose="05000000000000000000" pitchFamily="2" charset="2"/>
              </a:rPr>
              <a:t>상자 </a:t>
            </a:r>
            <a:r>
              <a:rPr lang="ko-KR" altLang="en-US" sz="1200" dirty="0" err="1">
                <a:sym typeface="Wingdings" panose="05000000000000000000" pitchFamily="2" charset="2"/>
              </a:rPr>
              <a:t>수염도표</a:t>
            </a:r>
            <a:r>
              <a:rPr lang="en-US" altLang="ko-KR" sz="1200" dirty="0">
                <a:sym typeface="Wingdings" panose="05000000000000000000" pitchFamily="2" charset="2"/>
              </a:rPr>
              <a:t>) </a:t>
            </a:r>
            <a:r>
              <a:rPr lang="ko-KR" altLang="en-US" sz="1200" dirty="0">
                <a:sym typeface="Wingdings" panose="05000000000000000000" pitchFamily="2" charset="2"/>
              </a:rPr>
              <a:t>그려서 정리하면 </a:t>
            </a:r>
            <a:r>
              <a:rPr lang="ko-KR" altLang="en-US" sz="1200" dirty="0" err="1">
                <a:sym typeface="Wingdings" panose="05000000000000000000" pitchFamily="2" charset="2"/>
              </a:rPr>
              <a:t>깔끔</a:t>
            </a:r>
            <a:r>
              <a:rPr lang="en-US" altLang="ko-KR" sz="1200" dirty="0">
                <a:sym typeface="Wingdings" panose="05000000000000000000" pitchFamily="2" charset="2"/>
              </a:rPr>
              <a:t>!!</a:t>
            </a:r>
            <a:endParaRPr lang="ko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D4097C4-117E-4538-AC2D-563797471C09}"/>
              </a:ext>
            </a:extLst>
          </p:cNvPr>
          <p:cNvSpPr txBox="1"/>
          <p:nvPr/>
        </p:nvSpPr>
        <p:spPr>
          <a:xfrm>
            <a:off x="7543800" y="2419350"/>
            <a:ext cx="1034257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ym typeface="Wingdings" panose="05000000000000000000" pitchFamily="2" charset="2"/>
              </a:rPr>
              <a:t> </a:t>
            </a:r>
            <a:r>
              <a:rPr lang="ko-KR" altLang="en-US" sz="1200" dirty="0">
                <a:sym typeface="Wingdings" panose="05000000000000000000" pitchFamily="2" charset="2"/>
              </a:rPr>
              <a:t>설명 누락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514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설비와 </a:t>
            </a:r>
            <a:r>
              <a:rPr lang="ko-KR" altLang="en-US" dirty="0">
                <a:solidFill>
                  <a:srgbClr val="FF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작업 시간의 차이에 의한 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불량 발생 분석</a:t>
            </a:r>
          </a:p>
        </p:txBody>
      </p:sp>
    </p:spTree>
    <p:extLst>
      <p:ext uri="{BB962C8B-B14F-4D97-AF65-F5344CB8AC3E}">
        <p14:creationId xmlns:p14="http://schemas.microsoft.com/office/powerpoint/2010/main" val="28375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9B8109-98C8-45ED-98AE-19144C2509CC}"/>
              </a:ext>
            </a:extLst>
          </p:cNvPr>
          <p:cNvGrpSpPr/>
          <p:nvPr/>
        </p:nvGrpSpPr>
        <p:grpSpPr>
          <a:xfrm>
            <a:off x="0" y="-558195"/>
            <a:ext cx="1354649" cy="1416192"/>
            <a:chOff x="1090298" y="2985327"/>
            <a:chExt cx="1636294" cy="174858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429016-CDC7-49C1-A367-298631C2D99E}"/>
                </a:ext>
              </a:extLst>
            </p:cNvPr>
            <p:cNvSpPr/>
            <p:nvPr/>
          </p:nvSpPr>
          <p:spPr>
            <a:xfrm rot="18479529">
              <a:off x="1034150" y="3041475"/>
              <a:ext cx="1748589" cy="163629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B5533A-04FC-4281-958F-2EA4DD23FFD0}"/>
                </a:ext>
              </a:extLst>
            </p:cNvPr>
            <p:cNvSpPr/>
            <p:nvPr/>
          </p:nvSpPr>
          <p:spPr>
            <a:xfrm rot="17778217">
              <a:off x="1338908" y="3345080"/>
              <a:ext cx="1355078" cy="140984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C3FFEF-B461-4F71-BB53-7DFD2D17D947}"/>
                </a:ext>
              </a:extLst>
            </p:cNvPr>
            <p:cNvSpPr txBox="1"/>
            <p:nvPr/>
          </p:nvSpPr>
          <p:spPr>
            <a:xfrm>
              <a:off x="1409017" y="3645920"/>
              <a:ext cx="1276540" cy="102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>
                      <a:lumMod val="9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</a:t>
              </a:r>
              <a:endParaRPr lang="ko-KR" altLang="en-US" sz="4800" dirty="0">
                <a:solidFill>
                  <a:schemeClr val="bg1">
                    <a:lumMod val="9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48BC80-712C-4C12-B335-6F8B2726469D}"/>
              </a:ext>
            </a:extLst>
          </p:cNvPr>
          <p:cNvSpPr txBox="1"/>
          <p:nvPr/>
        </p:nvSpPr>
        <p:spPr>
          <a:xfrm>
            <a:off x="1584126" y="158461"/>
            <a:ext cx="64652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400" kern="0" spc="-100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40E67-CA10-41DA-85AA-B6616694AAFD}"/>
              </a:ext>
            </a:extLst>
          </p:cNvPr>
          <p:cNvGrpSpPr/>
          <p:nvPr/>
        </p:nvGrpSpPr>
        <p:grpSpPr>
          <a:xfrm>
            <a:off x="8442672" y="30751"/>
            <a:ext cx="1477269" cy="307777"/>
            <a:chOff x="8485802" y="4873"/>
            <a:chExt cx="1477269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5118D0-C239-4E43-B03A-6CB31B1CBB13}"/>
                </a:ext>
              </a:extLst>
            </p:cNvPr>
            <p:cNvSpPr txBox="1"/>
            <p:nvPr/>
          </p:nvSpPr>
          <p:spPr>
            <a:xfrm>
              <a:off x="8675539" y="4873"/>
              <a:ext cx="1287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(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주</a:t>
              </a:r>
              <a:r>
                <a:rPr lang="en-US" altLang="ko-KR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) PDP-One</a:t>
              </a:r>
              <a:endPara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7D2D921-73AC-45EA-96B4-1D1E8B7592EE}"/>
                </a:ext>
              </a:extLst>
            </p:cNvPr>
            <p:cNvGrpSpPr/>
            <p:nvPr/>
          </p:nvGrpSpPr>
          <p:grpSpPr>
            <a:xfrm>
              <a:off x="8485802" y="79737"/>
              <a:ext cx="252766" cy="154383"/>
              <a:chOff x="5943600" y="517585"/>
              <a:chExt cx="364310" cy="222511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AA0E04B-2226-4D80-B9C2-4ED06D49FF98}"/>
                  </a:ext>
                </a:extLst>
              </p:cNvPr>
              <p:cNvSpPr/>
              <p:nvPr/>
            </p:nvSpPr>
            <p:spPr>
              <a:xfrm>
                <a:off x="5943600" y="517585"/>
                <a:ext cx="222511" cy="222511"/>
              </a:xfrm>
              <a:prstGeom prst="ellipse">
                <a:avLst/>
              </a:prstGeom>
              <a:solidFill>
                <a:srgbClr val="00206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08712B1-066C-4C83-A615-EC0B654B7B06}"/>
                  </a:ext>
                </a:extLst>
              </p:cNvPr>
              <p:cNvSpPr/>
              <p:nvPr/>
            </p:nvSpPr>
            <p:spPr>
              <a:xfrm>
                <a:off x="6085399" y="517585"/>
                <a:ext cx="222511" cy="222511"/>
              </a:xfrm>
              <a:prstGeom prst="ellipse">
                <a:avLst/>
              </a:prstGeom>
              <a:solidFill>
                <a:srgbClr val="7030A0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1D489D1-951A-4C0F-8838-F6BD652E964D}"/>
              </a:ext>
            </a:extLst>
          </p:cNvPr>
          <p:cNvSpPr txBox="1"/>
          <p:nvPr/>
        </p:nvSpPr>
        <p:spPr>
          <a:xfrm>
            <a:off x="2819792" y="216281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설비와 작업 시간의 편차에 의한 불량 발생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11B92-A8AD-48A5-A936-8434BB7F08F3}"/>
              </a:ext>
            </a:extLst>
          </p:cNvPr>
          <p:cNvSpPr txBox="1"/>
          <p:nvPr/>
        </p:nvSpPr>
        <p:spPr>
          <a:xfrm>
            <a:off x="4664581" y="304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2F8706-C7E7-4A99-8720-CC3B43087DFF}"/>
              </a:ext>
            </a:extLst>
          </p:cNvPr>
          <p:cNvSpPr/>
          <p:nvPr/>
        </p:nvSpPr>
        <p:spPr>
          <a:xfrm>
            <a:off x="389789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30EFBB-3068-4003-8705-AAEE8F4D6BF3}"/>
              </a:ext>
            </a:extLst>
          </p:cNvPr>
          <p:cNvSpPr/>
          <p:nvPr/>
        </p:nvSpPr>
        <p:spPr>
          <a:xfrm rot="10800000" flipH="1">
            <a:off x="464070" y="1670287"/>
            <a:ext cx="4309534" cy="47192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5F6E71-1296-4E71-9403-A0FB081758CA}"/>
              </a:ext>
            </a:extLst>
          </p:cNvPr>
          <p:cNvSpPr txBox="1"/>
          <p:nvPr/>
        </p:nvSpPr>
        <p:spPr>
          <a:xfrm>
            <a:off x="383361" y="1699802"/>
            <a:ext cx="4357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파생변수 생성하여 작업시간의 편차와 불량 비교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0258F59-FC3B-4117-8F0B-20E10B451F59}"/>
              </a:ext>
            </a:extLst>
          </p:cNvPr>
          <p:cNvSpPr/>
          <p:nvPr/>
        </p:nvSpPr>
        <p:spPr>
          <a:xfrm>
            <a:off x="391761" y="1205929"/>
            <a:ext cx="3627346" cy="39173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작업시간 편차에 의한 불량 발생 분석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84D01B-44A9-41CD-83D2-B4EC7222E3D6}"/>
              </a:ext>
            </a:extLst>
          </p:cNvPr>
          <p:cNvSpPr/>
          <p:nvPr/>
        </p:nvSpPr>
        <p:spPr>
          <a:xfrm>
            <a:off x="5080640" y="1600212"/>
            <a:ext cx="4459248" cy="4879001"/>
          </a:xfrm>
          <a:prstGeom prst="rect">
            <a:avLst/>
          </a:prstGeom>
          <a:solidFill>
            <a:schemeClr val="bg1">
              <a:lumMod val="6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4A67F5-1AE7-4494-8FE3-A430255E2731}"/>
              </a:ext>
            </a:extLst>
          </p:cNvPr>
          <p:cNvSpPr/>
          <p:nvPr/>
        </p:nvSpPr>
        <p:spPr>
          <a:xfrm rot="10800000" flipH="1">
            <a:off x="5136417" y="1670287"/>
            <a:ext cx="4309535" cy="47192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3C50E5-28CC-40B6-89EA-666C6B31DE8B}"/>
              </a:ext>
            </a:extLst>
          </p:cNvPr>
          <p:cNvSpPr txBox="1"/>
          <p:nvPr/>
        </p:nvSpPr>
        <p:spPr>
          <a:xfrm>
            <a:off x="5158597" y="1699802"/>
            <a:ext cx="4309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2.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로지스틱 회귀분석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의사결정나무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랜덤 포레스트</a:t>
            </a:r>
            <a:r>
              <a: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그래디언트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부스팅을</a:t>
            </a:r>
            <a:r>
              <a:rPr lang="ko-KR" altLang="en-US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통한 주요 작업시간 탐색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9EEC94E1-7B92-4A2C-8D88-67012A2EBC8E}"/>
              </a:ext>
            </a:extLst>
          </p:cNvPr>
          <p:cNvSpPr>
            <a:spLocks noGrp="1"/>
          </p:cNvSpPr>
          <p:nvPr/>
        </p:nvSpPr>
        <p:spPr>
          <a:xfrm>
            <a:off x="7546653" y="2285680"/>
            <a:ext cx="2012843" cy="190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양의 회귀계수 중 유전체 소성 작업시간의 영향력이 가장 큼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변수중요도 상위 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개를 살펴본 결과</a:t>
            </a:r>
            <a:r>
              <a:rPr lang="en-US" altLang="ko-KR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작업시간이 주요 변수로 도출됨</a:t>
            </a:r>
          </a:p>
        </p:txBody>
      </p:sp>
      <p:graphicFrame>
        <p:nvGraphicFramePr>
          <p:cNvPr id="30" name="표 7">
            <a:extLst>
              <a:ext uri="{FF2B5EF4-FFF2-40B4-BE49-F238E27FC236}">
                <a16:creationId xmlns:a16="http://schemas.microsoft.com/office/drawing/2014/main" id="{1C0B0840-2020-4380-9BB5-F3F1F63D8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233247"/>
              </p:ext>
            </p:extLst>
          </p:nvPr>
        </p:nvGraphicFramePr>
        <p:xfrm>
          <a:off x="5291533" y="4528257"/>
          <a:ext cx="4037463" cy="1203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821">
                  <a:extLst>
                    <a:ext uri="{9D8B030D-6E8A-4147-A177-3AD203B41FA5}">
                      <a16:colId xmlns:a16="http://schemas.microsoft.com/office/drawing/2014/main" val="879808542"/>
                    </a:ext>
                  </a:extLst>
                </a:gridCol>
                <a:gridCol w="1345821">
                  <a:extLst>
                    <a:ext uri="{9D8B030D-6E8A-4147-A177-3AD203B41FA5}">
                      <a16:colId xmlns:a16="http://schemas.microsoft.com/office/drawing/2014/main" val="1847072093"/>
                    </a:ext>
                  </a:extLst>
                </a:gridCol>
                <a:gridCol w="1345821">
                  <a:extLst>
                    <a:ext uri="{9D8B030D-6E8A-4147-A177-3AD203B41FA5}">
                      <a16:colId xmlns:a16="http://schemas.microsoft.com/office/drawing/2014/main" val="1517246309"/>
                    </a:ext>
                  </a:extLst>
                </a:gridCol>
              </a:tblGrid>
              <a:tr h="1888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GB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18657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 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유전체 소성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647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버스 소성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231551"/>
                  </a:ext>
                </a:extLst>
              </a:tr>
              <a:tr h="314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AGING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AGING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형광체 </a:t>
                      </a:r>
                      <a:r>
                        <a:rPr lang="en-US" altLang="ko-KR" sz="1100" dirty="0"/>
                        <a:t>B dispenser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769553"/>
                  </a:ext>
                </a:extLst>
              </a:tr>
            </a:tbl>
          </a:graphicData>
        </a:graphic>
      </p:graphicFrame>
      <p:sp>
        <p:nvSpPr>
          <p:cNvPr id="31" name="제목 1">
            <a:extLst>
              <a:ext uri="{FF2B5EF4-FFF2-40B4-BE49-F238E27FC236}">
                <a16:creationId xmlns:a16="http://schemas.microsoft.com/office/drawing/2014/main" id="{49BCA240-B5A3-459B-8587-38E6D2720DA7}"/>
              </a:ext>
            </a:extLst>
          </p:cNvPr>
          <p:cNvSpPr>
            <a:spLocks noGrp="1"/>
          </p:cNvSpPr>
          <p:nvPr/>
        </p:nvSpPr>
        <p:spPr>
          <a:xfrm>
            <a:off x="5196060" y="5686909"/>
            <a:ext cx="4407355" cy="630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공정의 불량 주요 인자 여부와 최적 조건 도출의 필요성 인지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A4B7EC4-3EFC-4485-9EE0-9ED8C26F8EAA}"/>
              </a:ext>
            </a:extLst>
          </p:cNvPr>
          <p:cNvGrpSpPr/>
          <p:nvPr/>
        </p:nvGrpSpPr>
        <p:grpSpPr>
          <a:xfrm>
            <a:off x="5232056" y="2571457"/>
            <a:ext cx="2325749" cy="1753154"/>
            <a:chOff x="5232056" y="2191893"/>
            <a:chExt cx="2325749" cy="175315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3D2F8F3-5641-4510-BBEB-258A6F2AF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481" t="3087" r="5654" b="3042"/>
            <a:stretch/>
          </p:blipFill>
          <p:spPr>
            <a:xfrm>
              <a:off x="5232056" y="2191893"/>
              <a:ext cx="2325749" cy="175315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8B858AE-6189-416E-A2DB-23BAE8FD0433}"/>
                </a:ext>
              </a:extLst>
            </p:cNvPr>
            <p:cNvSpPr/>
            <p:nvPr/>
          </p:nvSpPr>
          <p:spPr>
            <a:xfrm>
              <a:off x="6411951" y="2968927"/>
              <a:ext cx="1145854" cy="9381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9874E4B-770F-428A-8BF7-8D10BD2D1F93}"/>
                </a:ext>
              </a:extLst>
            </p:cNvPr>
            <p:cNvSpPr/>
            <p:nvPr/>
          </p:nvSpPr>
          <p:spPr>
            <a:xfrm>
              <a:off x="5481381" y="2920107"/>
              <a:ext cx="1024639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7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TAT_4DIELEC_FIRE </a:t>
              </a:r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9C5D084D-C335-438D-8956-3DBFD38EAA02}"/>
              </a:ext>
            </a:extLst>
          </p:cNvPr>
          <p:cNvSpPr>
            <a:spLocks noGrp="1"/>
          </p:cNvSpPr>
          <p:nvPr/>
        </p:nvSpPr>
        <p:spPr>
          <a:xfrm>
            <a:off x="677324" y="2312083"/>
            <a:ext cx="3495178" cy="675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편차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’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나타내는 파생변수 생성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gap = (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변량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– LOT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별 평균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Ex.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gap = LOT 101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변량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– LOT 101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평균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B7A11B8-7B9F-4978-AB9E-3F2C736FA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15"/>
          <a:stretch/>
        </p:blipFill>
        <p:spPr>
          <a:xfrm>
            <a:off x="507314" y="4255151"/>
            <a:ext cx="2644462" cy="1709167"/>
          </a:xfrm>
          <a:prstGeom prst="rect">
            <a:avLst/>
          </a:prstGeom>
        </p:spPr>
      </p:pic>
      <p:sp>
        <p:nvSpPr>
          <p:cNvPr id="39" name="제목 1">
            <a:extLst>
              <a:ext uri="{FF2B5EF4-FFF2-40B4-BE49-F238E27FC236}">
                <a16:creationId xmlns:a16="http://schemas.microsoft.com/office/drawing/2014/main" id="{C936D134-FC72-4842-825A-0B24B7D24416}"/>
              </a:ext>
            </a:extLst>
          </p:cNvPr>
          <p:cNvSpPr>
            <a:spLocks noGrp="1"/>
          </p:cNvSpPr>
          <p:nvPr/>
        </p:nvSpPr>
        <p:spPr>
          <a:xfrm>
            <a:off x="600606" y="3345397"/>
            <a:ext cx="3495178" cy="450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&lt;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유전체 소성 작업시간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&gt;</a:t>
            </a:r>
          </a:p>
        </p:txBody>
      </p:sp>
      <p:graphicFrame>
        <p:nvGraphicFramePr>
          <p:cNvPr id="40" name="표 22">
            <a:extLst>
              <a:ext uri="{FF2B5EF4-FFF2-40B4-BE49-F238E27FC236}">
                <a16:creationId xmlns:a16="http://schemas.microsoft.com/office/drawing/2014/main" id="{FE26FEE7-8097-456C-8293-9F3E11185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707617"/>
              </p:ext>
            </p:extLst>
          </p:nvPr>
        </p:nvGraphicFramePr>
        <p:xfrm>
          <a:off x="3200672" y="4621924"/>
          <a:ext cx="1506026" cy="90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013">
                  <a:extLst>
                    <a:ext uri="{9D8B030D-6E8A-4147-A177-3AD203B41FA5}">
                      <a16:colId xmlns:a16="http://schemas.microsoft.com/office/drawing/2014/main" val="1267269363"/>
                    </a:ext>
                  </a:extLst>
                </a:gridCol>
                <a:gridCol w="753013">
                  <a:extLst>
                    <a:ext uri="{9D8B030D-6E8A-4147-A177-3AD203B41FA5}">
                      <a16:colId xmlns:a16="http://schemas.microsoft.com/office/drawing/2014/main" val="2600504529"/>
                    </a:ext>
                  </a:extLst>
                </a:gridCol>
              </a:tblGrid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편차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불량률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45802"/>
                  </a:ext>
                </a:extLst>
              </a:tr>
              <a:tr h="340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16.7%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857252"/>
                  </a:ext>
                </a:extLst>
              </a:tr>
              <a:tr h="281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 </a:t>
                      </a:r>
                      <a:r>
                        <a:rPr lang="ko-KR" altLang="en-US" sz="1200" dirty="0"/>
                        <a:t>미만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7.3 %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610449"/>
                  </a:ext>
                </a:extLst>
              </a:tr>
            </a:tbl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1DD27D17-F177-4A47-94B9-C7935D274C30}"/>
              </a:ext>
            </a:extLst>
          </p:cNvPr>
          <p:cNvSpPr>
            <a:spLocks noGrp="1"/>
          </p:cNvSpPr>
          <p:nvPr/>
        </p:nvSpPr>
        <p:spPr>
          <a:xfrm>
            <a:off x="442638" y="3556532"/>
            <a:ext cx="4352395" cy="675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: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작업시간의 편차가 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보다 클 때 불량 발생 가능성이 높음</a:t>
            </a:r>
            <a:endParaRPr lang="en-US" altLang="ko-KR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A116FC-B496-4510-B04B-37C58F335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7DA9-D061-434C-A620-33FE0A54C4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0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3257</TotalTime>
  <Words>2973</Words>
  <Application>Microsoft Office PowerPoint</Application>
  <PresentationFormat>A4 용지(210x297mm)</PresentationFormat>
  <Paragraphs>722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나눔스퀘어OTF_ac Bold</vt:lpstr>
      <vt:lpstr>Calibri Light</vt:lpstr>
      <vt:lpstr>Calibri</vt:lpstr>
      <vt:lpstr>나눔스퀘어</vt:lpstr>
      <vt:lpstr>나눔스퀘어OTF_ac</vt:lpstr>
      <vt:lpstr>Wingdings</vt:lpstr>
      <vt:lpstr>맑은 고딕</vt:lpstr>
      <vt:lpstr>나눔고딕</vt:lpstr>
      <vt:lpstr>나눔스퀘어OTF_ac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Hyemin</dc:creator>
  <cp:lastModifiedBy>황 의규</cp:lastModifiedBy>
  <cp:revision>177</cp:revision>
  <dcterms:created xsi:type="dcterms:W3CDTF">2020-02-19T13:37:33Z</dcterms:created>
  <dcterms:modified xsi:type="dcterms:W3CDTF">2020-05-01T13:11:28Z</dcterms:modified>
</cp:coreProperties>
</file>